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74" r:id="rId3"/>
    <p:sldId id="259" r:id="rId4"/>
    <p:sldId id="263" r:id="rId5"/>
    <p:sldId id="260" r:id="rId6"/>
    <p:sldId id="261" r:id="rId7"/>
    <p:sldId id="266" r:id="rId8"/>
    <p:sldId id="265" r:id="rId9"/>
    <p:sldId id="262" r:id="rId10"/>
    <p:sldId id="278" r:id="rId11"/>
    <p:sldId id="281" r:id="rId12"/>
    <p:sldId id="271" r:id="rId13"/>
    <p:sldId id="267" r:id="rId14"/>
    <p:sldId id="280" r:id="rId15"/>
    <p:sldId id="279" r:id="rId16"/>
    <p:sldId id="273" r:id="rId17"/>
    <p:sldId id="272" r:id="rId18"/>
    <p:sldId id="268" r:id="rId19"/>
    <p:sldId id="269" r:id="rId20"/>
    <p:sldId id="270" r:id="rId21"/>
  </p:sldIdLst>
  <p:sldSz cx="18288000" cy="10287000"/>
  <p:notesSz cx="6858000" cy="9144000"/>
  <p:embeddedFontLst>
    <p:embeddedFont>
      <p:font typeface="Alatsi" pitchFamily="2" charset="77"/>
      <p:regular r:id="rId23"/>
    </p:embeddedFont>
    <p:embeddedFont>
      <p:font typeface="Calibri" panose="020F0502020204030204" pitchFamily="34" charset="0"/>
      <p:regular r:id="rId24"/>
      <p:bold r:id="rId25"/>
      <p:italic r:id="rId26"/>
      <p:boldItalic r:id="rId27"/>
    </p:embeddedFont>
    <p:embeddedFont>
      <p:font typeface="Cambria" panose="02040503050406030204" pitchFamily="18" charset="0"/>
      <p:regular r:id="rId28"/>
      <p:bold r:id="rId29"/>
      <p:italic r:id="rId30"/>
      <p:boldItalic r:id="rId31"/>
    </p:embeddedFont>
    <p:embeddedFont>
      <p:font typeface="Open Sans Bold" panose="020B0806030504020204" pitchFamily="34" charset="0"/>
      <p:regular r:id="rId32"/>
      <p:bold r:id="rId33"/>
    </p:embeddedFont>
    <p:embeddedFont>
      <p:font typeface="Times New Roman Bold" panose="02020803070505020304" pitchFamily="18" charset="0"/>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C3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3741" autoAdjust="0"/>
  </p:normalViewPr>
  <p:slideViewPr>
    <p:cSldViewPr>
      <p:cViewPr varScale="1">
        <p:scale>
          <a:sx n="71" d="100"/>
          <a:sy n="71" d="100"/>
        </p:scale>
        <p:origin x="76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image" Target="../media/image37.png"/><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image" Target="../media/image37.png"/><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302142A-D6B2-465F-9F06-950ADB6539DE}" type="doc">
      <dgm:prSet loTypeId="urn:microsoft.com/office/officeart/2018/2/layout/IconVerticalSolidList#1" loCatId="icon" qsTypeId="urn:microsoft.com/office/officeart/2005/8/quickstyle/simple1#1" qsCatId="simple" csTypeId="urn:microsoft.com/office/officeart/2005/8/colors/accent1_2#1" csCatId="accent1" phldr="1"/>
      <dgm:spPr/>
      <dgm:t>
        <a:bodyPr/>
        <a:lstStyle/>
        <a:p>
          <a:endParaRPr lang="en-US"/>
        </a:p>
      </dgm:t>
    </dgm:pt>
    <dgm:pt modelId="{27882AF0-7BF4-431E-B407-0125E072F576}">
      <dgm:prSet custT="1"/>
      <dgm:spPr/>
      <dgm:t>
        <a:bodyPr/>
        <a:lstStyle/>
        <a:p>
          <a:pPr>
            <a:lnSpc>
              <a:spcPct val="100000"/>
            </a:lnSpc>
          </a:pPr>
          <a:r>
            <a:rPr lang="en-US" sz="2000" dirty="0">
              <a:latin typeface="Times New Roman" pitchFamily="18" charset="0"/>
              <a:cs typeface="Times New Roman" pitchFamily="18" charset="0"/>
            </a:rPr>
            <a:t>The project successfully implements a cloud removal technique leveraging precise cloud detection, </a:t>
          </a:r>
          <a:r>
            <a:rPr lang="en-US" sz="2000" dirty="0" err="1">
              <a:latin typeface="Times New Roman" pitchFamily="18" charset="0"/>
              <a:cs typeface="Times New Roman" pitchFamily="18" charset="0"/>
            </a:rPr>
            <a:t>geolocation</a:t>
          </a:r>
          <a:r>
            <a:rPr lang="en-US" sz="2000" dirty="0">
              <a:latin typeface="Times New Roman" pitchFamily="18" charset="0"/>
              <a:cs typeface="Times New Roman" pitchFamily="18" charset="0"/>
            </a:rPr>
            <a:t> mapping, </a:t>
          </a:r>
          <a:r>
            <a:rPr lang="en-US" sz="2000" dirty="0" err="1">
              <a:latin typeface="Times New Roman" pitchFamily="18" charset="0"/>
              <a:cs typeface="Times New Roman" pitchFamily="18" charset="0"/>
            </a:rPr>
            <a:t>inpainting</a:t>
          </a:r>
          <a:r>
            <a:rPr lang="en-US" sz="2000" dirty="0">
              <a:latin typeface="Times New Roman" pitchFamily="18" charset="0"/>
              <a:cs typeface="Times New Roman" pitchFamily="18" charset="0"/>
            </a:rPr>
            <a:t> and interpolation strategies.</a:t>
          </a:r>
        </a:p>
      </dgm:t>
    </dgm:pt>
    <dgm:pt modelId="{F60AD4A7-D0F4-42E1-8C83-B71ECA199C32}" type="parTrans" cxnId="{D3B8AEFA-6142-4901-87EA-2B24B47E87DE}">
      <dgm:prSet/>
      <dgm:spPr/>
      <dgm:t>
        <a:bodyPr/>
        <a:lstStyle/>
        <a:p>
          <a:endParaRPr lang="en-US"/>
        </a:p>
      </dgm:t>
    </dgm:pt>
    <dgm:pt modelId="{31F3D0E6-86E3-42D2-A325-BADE38AFD695}" type="sibTrans" cxnId="{D3B8AEFA-6142-4901-87EA-2B24B47E87DE}">
      <dgm:prSet/>
      <dgm:spPr/>
      <dgm:t>
        <a:bodyPr/>
        <a:lstStyle/>
        <a:p>
          <a:endParaRPr lang="en-US"/>
        </a:p>
      </dgm:t>
    </dgm:pt>
    <dgm:pt modelId="{9BD04C07-A1BB-4503-BBC1-734C94C9E43B}">
      <dgm:prSet custT="1"/>
      <dgm:spPr/>
      <dgm:t>
        <a:bodyPr/>
        <a:lstStyle/>
        <a:p>
          <a:pPr>
            <a:lnSpc>
              <a:spcPct val="100000"/>
            </a:lnSpc>
          </a:pPr>
          <a:r>
            <a:rPr lang="en-US" sz="2000" dirty="0">
              <a:latin typeface="Times New Roman" pitchFamily="18" charset="0"/>
              <a:cs typeface="Times New Roman" pitchFamily="18" charset="0"/>
            </a:rPr>
            <a:t>The use of Inverse Distance Weighting (IDW) and Fractal Interpolation interpolation effectively reconstructs cloud-affected regions by considering spatial relationships between known data points.</a:t>
          </a:r>
        </a:p>
      </dgm:t>
    </dgm:pt>
    <dgm:pt modelId="{2943A2D1-9F83-4114-8CA3-DF8F8BC4AC3D}" type="parTrans" cxnId="{B2951E10-A75C-4FA8-8B52-E2FE5AD78367}">
      <dgm:prSet/>
      <dgm:spPr/>
      <dgm:t>
        <a:bodyPr/>
        <a:lstStyle/>
        <a:p>
          <a:endParaRPr lang="en-US"/>
        </a:p>
      </dgm:t>
    </dgm:pt>
    <dgm:pt modelId="{09B60A6D-113A-4333-8C3D-C44E72E22639}" type="sibTrans" cxnId="{B2951E10-A75C-4FA8-8B52-E2FE5AD78367}">
      <dgm:prSet/>
      <dgm:spPr/>
      <dgm:t>
        <a:bodyPr/>
        <a:lstStyle/>
        <a:p>
          <a:endParaRPr lang="en-US"/>
        </a:p>
      </dgm:t>
    </dgm:pt>
    <dgm:pt modelId="{6C4CB143-9412-4F7A-8927-46E1E3A25793}">
      <dgm:prSet custT="1"/>
      <dgm:spPr/>
      <dgm:t>
        <a:bodyPr/>
        <a:lstStyle/>
        <a:p>
          <a:pPr>
            <a:lnSpc>
              <a:spcPct val="100000"/>
            </a:lnSpc>
          </a:pPr>
          <a:r>
            <a:rPr lang="en-US" sz="2000" dirty="0">
              <a:latin typeface="Times New Roman" pitchFamily="18" charset="0"/>
              <a:cs typeface="Times New Roman" pitchFamily="18" charset="0"/>
            </a:rPr>
            <a:t>The proposed algorithms are extensively verified on multiple datasets. </a:t>
          </a:r>
        </a:p>
      </dgm:t>
    </dgm:pt>
    <dgm:pt modelId="{F52D107F-B187-4528-8935-8A8CB4FF4BD2}" type="parTrans" cxnId="{C9AD2B00-AB2E-4CC4-8F5A-35BE1BFF1142}">
      <dgm:prSet/>
      <dgm:spPr/>
      <dgm:t>
        <a:bodyPr/>
        <a:lstStyle/>
        <a:p>
          <a:endParaRPr lang="en-US"/>
        </a:p>
      </dgm:t>
    </dgm:pt>
    <dgm:pt modelId="{6F8FBED5-E581-427D-9880-3839AA492E4C}" type="sibTrans" cxnId="{C9AD2B00-AB2E-4CC4-8F5A-35BE1BFF1142}">
      <dgm:prSet/>
      <dgm:spPr/>
      <dgm:t>
        <a:bodyPr/>
        <a:lstStyle/>
        <a:p>
          <a:endParaRPr lang="en-US"/>
        </a:p>
      </dgm:t>
    </dgm:pt>
    <dgm:pt modelId="{BF245351-1445-444A-8B80-D2C636E59ED9}">
      <dgm:prSet custT="1"/>
      <dgm:spPr/>
      <dgm:t>
        <a:bodyPr/>
        <a:lstStyle/>
        <a:p>
          <a:pPr>
            <a:lnSpc>
              <a:spcPct val="100000"/>
            </a:lnSpc>
          </a:pPr>
          <a:r>
            <a:rPr lang="en-US" sz="2000" dirty="0">
              <a:latin typeface="Times New Roman" pitchFamily="18" charset="0"/>
              <a:cs typeface="Times New Roman" pitchFamily="18" charset="0"/>
            </a:rPr>
            <a:t>The resulting images enhance clarity and usability, making them suitable for accurate analysis and various remote sensing applications.</a:t>
          </a:r>
        </a:p>
      </dgm:t>
    </dgm:pt>
    <dgm:pt modelId="{9DD50772-B25D-4BC6-9141-583AA2D5EF5D}" type="parTrans" cxnId="{F38CCE3C-A009-4230-B7C7-841D0D38F434}">
      <dgm:prSet/>
      <dgm:spPr/>
      <dgm:t>
        <a:bodyPr/>
        <a:lstStyle/>
        <a:p>
          <a:endParaRPr lang="en-US"/>
        </a:p>
      </dgm:t>
    </dgm:pt>
    <dgm:pt modelId="{2B81F104-B2AE-4348-9AA0-6887345E7EF1}" type="sibTrans" cxnId="{F38CCE3C-A009-4230-B7C7-841D0D38F434}">
      <dgm:prSet/>
      <dgm:spPr/>
      <dgm:t>
        <a:bodyPr/>
        <a:lstStyle/>
        <a:p>
          <a:endParaRPr lang="en-US"/>
        </a:p>
      </dgm:t>
    </dgm:pt>
    <dgm:pt modelId="{129F1AEB-D1FB-4A9E-BFB1-EF5B4719A2FA}">
      <dgm:prSet custT="1"/>
      <dgm:spPr/>
      <dgm:t>
        <a:bodyPr/>
        <a:lstStyle/>
        <a:p>
          <a:pPr>
            <a:lnSpc>
              <a:spcPct val="100000"/>
            </a:lnSpc>
          </a:pPr>
          <a:r>
            <a:rPr lang="en-US" sz="2000" dirty="0">
              <a:latin typeface="Times New Roman" pitchFamily="18" charset="0"/>
              <a:ea typeface="Cambria" pitchFamily="18" charset="0"/>
              <a:cs typeface="Times New Roman" pitchFamily="18" charset="0"/>
            </a:rPr>
            <a:t>Continued research and innovation are essential for maximizing the utility and reliability of satellite-based remote sensing technologies.</a:t>
          </a:r>
        </a:p>
      </dgm:t>
    </dgm:pt>
    <dgm:pt modelId="{69F5F972-F3D0-4C68-B949-8A14F97E5631}" type="parTrans" cxnId="{D5C9EABD-8C09-40A2-BF61-68019A740F00}">
      <dgm:prSet/>
      <dgm:spPr/>
      <dgm:t>
        <a:bodyPr/>
        <a:lstStyle/>
        <a:p>
          <a:endParaRPr lang="en-US"/>
        </a:p>
      </dgm:t>
    </dgm:pt>
    <dgm:pt modelId="{250A8064-660E-4349-9C92-5E87D1130948}" type="sibTrans" cxnId="{D5C9EABD-8C09-40A2-BF61-68019A740F00}">
      <dgm:prSet/>
      <dgm:spPr/>
      <dgm:t>
        <a:bodyPr/>
        <a:lstStyle/>
        <a:p>
          <a:endParaRPr lang="en-US"/>
        </a:p>
      </dgm:t>
    </dgm:pt>
    <dgm:pt modelId="{551FAE96-43FA-415F-B3EC-6DABFEA8E272}" type="pres">
      <dgm:prSet presAssocID="{1302142A-D6B2-465F-9F06-950ADB6539DE}" presName="root" presStyleCnt="0">
        <dgm:presLayoutVars>
          <dgm:dir/>
          <dgm:resizeHandles val="exact"/>
        </dgm:presLayoutVars>
      </dgm:prSet>
      <dgm:spPr/>
    </dgm:pt>
    <dgm:pt modelId="{50511A43-33D6-4286-8FE4-B648CCF21F5C}" type="pres">
      <dgm:prSet presAssocID="{27882AF0-7BF4-431E-B407-0125E072F576}" presName="compNode" presStyleCnt="0"/>
      <dgm:spPr/>
    </dgm:pt>
    <dgm:pt modelId="{51D4362A-E31E-4FD5-AAE2-68C6B33318EB}" type="pres">
      <dgm:prSet presAssocID="{27882AF0-7BF4-431E-B407-0125E072F576}" presName="bgRect" presStyleLbl="bgShp" presStyleIdx="0" presStyleCnt="5"/>
      <dgm:spPr/>
    </dgm:pt>
    <dgm:pt modelId="{ADF4F481-3331-443A-95A1-9086DD6F98F9}" type="pres">
      <dgm:prSet presAssocID="{27882AF0-7BF4-431E-B407-0125E072F576}" presName="iconRect" presStyleLbl="node1" presStyleIdx="0" presStyleCnt="5"/>
      <dgm:spPr>
        <a:blipFill rotWithShape="0">
          <a:blip xmlns:r="http://schemas.openxmlformats.org/officeDocument/2006/relationships" r:embed="rId1"/>
          <a:stretch>
            <a:fillRect/>
          </a:stretch>
        </a:blipFill>
      </dgm:spPr>
    </dgm:pt>
    <dgm:pt modelId="{C339DEEC-1342-400F-982D-2C42D409F480}" type="pres">
      <dgm:prSet presAssocID="{27882AF0-7BF4-431E-B407-0125E072F576}" presName="spaceRect" presStyleCnt="0"/>
      <dgm:spPr/>
    </dgm:pt>
    <dgm:pt modelId="{24D12B26-FA7A-44B0-86A8-7BDB75BC621C}" type="pres">
      <dgm:prSet presAssocID="{27882AF0-7BF4-431E-B407-0125E072F576}" presName="parTx" presStyleLbl="revTx" presStyleIdx="0" presStyleCnt="5">
        <dgm:presLayoutVars>
          <dgm:chMax val="0"/>
          <dgm:chPref val="0"/>
        </dgm:presLayoutVars>
      </dgm:prSet>
      <dgm:spPr/>
    </dgm:pt>
    <dgm:pt modelId="{733F86E6-A615-4DF8-AD36-674DF376DA95}" type="pres">
      <dgm:prSet presAssocID="{31F3D0E6-86E3-42D2-A325-BADE38AFD695}" presName="sibTrans" presStyleCnt="0"/>
      <dgm:spPr/>
    </dgm:pt>
    <dgm:pt modelId="{A68C770C-D212-488C-94D9-FA42A5FEB990}" type="pres">
      <dgm:prSet presAssocID="{9BD04C07-A1BB-4503-BBC1-734C94C9E43B}" presName="compNode" presStyleCnt="0"/>
      <dgm:spPr/>
    </dgm:pt>
    <dgm:pt modelId="{D759AF3C-2105-4E92-8325-2A8CA74A7526}" type="pres">
      <dgm:prSet presAssocID="{9BD04C07-A1BB-4503-BBC1-734C94C9E43B}" presName="bgRect" presStyleLbl="bgShp" presStyleIdx="1" presStyleCnt="5"/>
      <dgm:spPr/>
    </dgm:pt>
    <dgm:pt modelId="{C6F8EA94-9903-457F-A2B9-8DDBBF9E652A}" type="pres">
      <dgm:prSet presAssocID="{9BD04C07-A1BB-4503-BBC1-734C94C9E43B}"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pt>
    <dgm:pt modelId="{31CE2F16-0F09-4D2F-942D-A6852C346073}" type="pres">
      <dgm:prSet presAssocID="{9BD04C07-A1BB-4503-BBC1-734C94C9E43B}" presName="spaceRect" presStyleCnt="0"/>
      <dgm:spPr/>
    </dgm:pt>
    <dgm:pt modelId="{43B66129-3583-4DF5-A5BC-13C72D096388}" type="pres">
      <dgm:prSet presAssocID="{9BD04C07-A1BB-4503-BBC1-734C94C9E43B}" presName="parTx" presStyleLbl="revTx" presStyleIdx="1" presStyleCnt="5">
        <dgm:presLayoutVars>
          <dgm:chMax val="0"/>
          <dgm:chPref val="0"/>
        </dgm:presLayoutVars>
      </dgm:prSet>
      <dgm:spPr/>
    </dgm:pt>
    <dgm:pt modelId="{309E6D57-69C3-478D-B564-8724A6CD08E3}" type="pres">
      <dgm:prSet presAssocID="{09B60A6D-113A-4333-8C3D-C44E72E22639}" presName="sibTrans" presStyleCnt="0"/>
      <dgm:spPr/>
    </dgm:pt>
    <dgm:pt modelId="{44F1B763-4623-4753-A564-68676B74EE81}" type="pres">
      <dgm:prSet presAssocID="{6C4CB143-9412-4F7A-8927-46E1E3A25793}" presName="compNode" presStyleCnt="0"/>
      <dgm:spPr/>
    </dgm:pt>
    <dgm:pt modelId="{81407320-94B9-4EBE-8752-C1C26A33FBA2}" type="pres">
      <dgm:prSet presAssocID="{6C4CB143-9412-4F7A-8927-46E1E3A25793}" presName="bgRect" presStyleLbl="bgShp" presStyleIdx="2" presStyleCnt="5"/>
      <dgm:spPr/>
    </dgm:pt>
    <dgm:pt modelId="{F89E1FAC-B91F-4F26-A035-84906A370D7D}" type="pres">
      <dgm:prSet presAssocID="{6C4CB143-9412-4F7A-8927-46E1E3A25793}" presName="iconRect" presStyleLbl="node1" presStyleIdx="2"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pt>
    <dgm:pt modelId="{C7B1D3B9-D1F1-4491-8BE0-077CCE931122}" type="pres">
      <dgm:prSet presAssocID="{6C4CB143-9412-4F7A-8927-46E1E3A25793}" presName="spaceRect" presStyleCnt="0"/>
      <dgm:spPr/>
    </dgm:pt>
    <dgm:pt modelId="{07F0591E-2D7C-4497-8023-D6549F1FD8FF}" type="pres">
      <dgm:prSet presAssocID="{6C4CB143-9412-4F7A-8927-46E1E3A25793}" presName="parTx" presStyleLbl="revTx" presStyleIdx="2" presStyleCnt="5">
        <dgm:presLayoutVars>
          <dgm:chMax val="0"/>
          <dgm:chPref val="0"/>
        </dgm:presLayoutVars>
      </dgm:prSet>
      <dgm:spPr/>
    </dgm:pt>
    <dgm:pt modelId="{CB3717C2-8077-49E5-9A6D-EDDA4DC60403}" type="pres">
      <dgm:prSet presAssocID="{6F8FBED5-E581-427D-9880-3839AA492E4C}" presName="sibTrans" presStyleCnt="0"/>
      <dgm:spPr/>
    </dgm:pt>
    <dgm:pt modelId="{63B01CAD-6585-4CA7-B55E-9C55BEBDF69F}" type="pres">
      <dgm:prSet presAssocID="{BF245351-1445-444A-8B80-D2C636E59ED9}" presName="compNode" presStyleCnt="0"/>
      <dgm:spPr/>
    </dgm:pt>
    <dgm:pt modelId="{D2DDF49F-E4B6-45CE-9A23-73C4BA823774}" type="pres">
      <dgm:prSet presAssocID="{BF245351-1445-444A-8B80-D2C636E59ED9}" presName="bgRect" presStyleLbl="bgShp" presStyleIdx="3" presStyleCnt="5"/>
      <dgm:spPr/>
    </dgm:pt>
    <dgm:pt modelId="{D0D934F6-AE33-4DA6-ABA7-23713B1E1A58}" type="pres">
      <dgm:prSet presAssocID="{BF245351-1445-444A-8B80-D2C636E59ED9}" presName="iconRect" presStyleLbl="node1" presStyleIdx="3"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pt>
    <dgm:pt modelId="{BA1F1708-B227-4EE2-A189-E81EDBB169E9}" type="pres">
      <dgm:prSet presAssocID="{BF245351-1445-444A-8B80-D2C636E59ED9}" presName="spaceRect" presStyleCnt="0"/>
      <dgm:spPr/>
    </dgm:pt>
    <dgm:pt modelId="{7D9E8458-A2DE-4F96-A9F7-D66D6D537D22}" type="pres">
      <dgm:prSet presAssocID="{BF245351-1445-444A-8B80-D2C636E59ED9}" presName="parTx" presStyleLbl="revTx" presStyleIdx="3" presStyleCnt="5">
        <dgm:presLayoutVars>
          <dgm:chMax val="0"/>
          <dgm:chPref val="0"/>
        </dgm:presLayoutVars>
      </dgm:prSet>
      <dgm:spPr/>
    </dgm:pt>
    <dgm:pt modelId="{5275CDF9-CE13-4288-B483-E6499DB3B0AA}" type="pres">
      <dgm:prSet presAssocID="{2B81F104-B2AE-4348-9AA0-6887345E7EF1}" presName="sibTrans" presStyleCnt="0"/>
      <dgm:spPr/>
    </dgm:pt>
    <dgm:pt modelId="{F52F6708-3D53-4D80-B623-EFDB93E56E36}" type="pres">
      <dgm:prSet presAssocID="{129F1AEB-D1FB-4A9E-BFB1-EF5B4719A2FA}" presName="compNode" presStyleCnt="0"/>
      <dgm:spPr/>
    </dgm:pt>
    <dgm:pt modelId="{2A1B6F45-4696-41A0-A78D-1613CC71253D}" type="pres">
      <dgm:prSet presAssocID="{129F1AEB-D1FB-4A9E-BFB1-EF5B4719A2FA}" presName="bgRect" presStyleLbl="bgShp" presStyleIdx="4" presStyleCnt="5"/>
      <dgm:spPr/>
    </dgm:pt>
    <dgm:pt modelId="{8F9BD103-0495-447C-99A6-DF5353DB751A}" type="pres">
      <dgm:prSet presAssocID="{129F1AEB-D1FB-4A9E-BFB1-EF5B4719A2FA}" presName="iconRect" presStyleLbl="node1" presStyleIdx="4"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pt>
    <dgm:pt modelId="{8F7F8973-CAF9-4842-930B-19A2B829245B}" type="pres">
      <dgm:prSet presAssocID="{129F1AEB-D1FB-4A9E-BFB1-EF5B4719A2FA}" presName="spaceRect" presStyleCnt="0"/>
      <dgm:spPr/>
    </dgm:pt>
    <dgm:pt modelId="{DCD44F51-7CE3-4450-9C55-6B92946A3BB0}" type="pres">
      <dgm:prSet presAssocID="{129F1AEB-D1FB-4A9E-BFB1-EF5B4719A2FA}" presName="parTx" presStyleLbl="revTx" presStyleIdx="4" presStyleCnt="5">
        <dgm:presLayoutVars>
          <dgm:chMax val="0"/>
          <dgm:chPref val="0"/>
        </dgm:presLayoutVars>
      </dgm:prSet>
      <dgm:spPr/>
    </dgm:pt>
  </dgm:ptLst>
  <dgm:cxnLst>
    <dgm:cxn modelId="{C9AD2B00-AB2E-4CC4-8F5A-35BE1BFF1142}" srcId="{1302142A-D6B2-465F-9F06-950ADB6539DE}" destId="{6C4CB143-9412-4F7A-8927-46E1E3A25793}" srcOrd="2" destOrd="0" parTransId="{F52D107F-B187-4528-8935-8A8CB4FF4BD2}" sibTransId="{6F8FBED5-E581-427D-9880-3839AA492E4C}"/>
    <dgm:cxn modelId="{0411240B-A57E-4EF8-A54E-0776C4049ECA}" type="presOf" srcId="{27882AF0-7BF4-431E-B407-0125E072F576}" destId="{24D12B26-FA7A-44B0-86A8-7BDB75BC621C}" srcOrd="0" destOrd="0" presId="urn:microsoft.com/office/officeart/2018/2/layout/IconVerticalSolidList#1"/>
    <dgm:cxn modelId="{B2951E10-A75C-4FA8-8B52-E2FE5AD78367}" srcId="{1302142A-D6B2-465F-9F06-950ADB6539DE}" destId="{9BD04C07-A1BB-4503-BBC1-734C94C9E43B}" srcOrd="1" destOrd="0" parTransId="{2943A2D1-9F83-4114-8CA3-DF8F8BC4AC3D}" sibTransId="{09B60A6D-113A-4333-8C3D-C44E72E22639}"/>
    <dgm:cxn modelId="{B9893010-5083-418E-B843-85FEB8E6042A}" type="presOf" srcId="{1302142A-D6B2-465F-9F06-950ADB6539DE}" destId="{551FAE96-43FA-415F-B3EC-6DABFEA8E272}" srcOrd="0" destOrd="0" presId="urn:microsoft.com/office/officeart/2018/2/layout/IconVerticalSolidList#1"/>
    <dgm:cxn modelId="{FE0A7B2B-079E-4FCF-8AD0-AC406C84ED58}" type="presOf" srcId="{9BD04C07-A1BB-4503-BBC1-734C94C9E43B}" destId="{43B66129-3583-4DF5-A5BC-13C72D096388}" srcOrd="0" destOrd="0" presId="urn:microsoft.com/office/officeart/2018/2/layout/IconVerticalSolidList#1"/>
    <dgm:cxn modelId="{F38CCE3C-A009-4230-B7C7-841D0D38F434}" srcId="{1302142A-D6B2-465F-9F06-950ADB6539DE}" destId="{BF245351-1445-444A-8B80-D2C636E59ED9}" srcOrd="3" destOrd="0" parTransId="{9DD50772-B25D-4BC6-9141-583AA2D5EF5D}" sibTransId="{2B81F104-B2AE-4348-9AA0-6887345E7EF1}"/>
    <dgm:cxn modelId="{74314E56-49CF-4351-9148-E4AA5040C2F3}" type="presOf" srcId="{129F1AEB-D1FB-4A9E-BFB1-EF5B4719A2FA}" destId="{DCD44F51-7CE3-4450-9C55-6B92946A3BB0}" srcOrd="0" destOrd="0" presId="urn:microsoft.com/office/officeart/2018/2/layout/IconVerticalSolidList#1"/>
    <dgm:cxn modelId="{285F76AB-582C-447F-9DD9-A89BCAD2EF1C}" type="presOf" srcId="{6C4CB143-9412-4F7A-8927-46E1E3A25793}" destId="{07F0591E-2D7C-4497-8023-D6549F1FD8FF}" srcOrd="0" destOrd="0" presId="urn:microsoft.com/office/officeart/2018/2/layout/IconVerticalSolidList#1"/>
    <dgm:cxn modelId="{D5C9EABD-8C09-40A2-BF61-68019A740F00}" srcId="{1302142A-D6B2-465F-9F06-950ADB6539DE}" destId="{129F1AEB-D1FB-4A9E-BFB1-EF5B4719A2FA}" srcOrd="4" destOrd="0" parTransId="{69F5F972-F3D0-4C68-B949-8A14F97E5631}" sibTransId="{250A8064-660E-4349-9C92-5E87D1130948}"/>
    <dgm:cxn modelId="{E8967AC0-47B9-4061-8B6F-BD9C7A894CC3}" type="presOf" srcId="{BF245351-1445-444A-8B80-D2C636E59ED9}" destId="{7D9E8458-A2DE-4F96-A9F7-D66D6D537D22}" srcOrd="0" destOrd="0" presId="urn:microsoft.com/office/officeart/2018/2/layout/IconVerticalSolidList#1"/>
    <dgm:cxn modelId="{D3B8AEFA-6142-4901-87EA-2B24B47E87DE}" srcId="{1302142A-D6B2-465F-9F06-950ADB6539DE}" destId="{27882AF0-7BF4-431E-B407-0125E072F576}" srcOrd="0" destOrd="0" parTransId="{F60AD4A7-D0F4-42E1-8C83-B71ECA199C32}" sibTransId="{31F3D0E6-86E3-42D2-A325-BADE38AFD695}"/>
    <dgm:cxn modelId="{90741F18-AD84-477A-9666-07DE570E5FE3}" type="presParOf" srcId="{551FAE96-43FA-415F-B3EC-6DABFEA8E272}" destId="{50511A43-33D6-4286-8FE4-B648CCF21F5C}" srcOrd="0" destOrd="0" presId="urn:microsoft.com/office/officeart/2018/2/layout/IconVerticalSolidList#1"/>
    <dgm:cxn modelId="{E82389BD-3F2D-4AE4-8CB5-31B88549B02D}" type="presParOf" srcId="{50511A43-33D6-4286-8FE4-B648CCF21F5C}" destId="{51D4362A-E31E-4FD5-AAE2-68C6B33318EB}" srcOrd="0" destOrd="0" presId="urn:microsoft.com/office/officeart/2018/2/layout/IconVerticalSolidList#1"/>
    <dgm:cxn modelId="{B0742ED3-9FC6-43E3-B4F0-D9A9B1020C7C}" type="presParOf" srcId="{50511A43-33D6-4286-8FE4-B648CCF21F5C}" destId="{ADF4F481-3331-443A-95A1-9086DD6F98F9}" srcOrd="1" destOrd="0" presId="urn:microsoft.com/office/officeart/2018/2/layout/IconVerticalSolidList#1"/>
    <dgm:cxn modelId="{18DEDFBE-3F96-4C34-95D8-A015AFDDDAF8}" type="presParOf" srcId="{50511A43-33D6-4286-8FE4-B648CCF21F5C}" destId="{C339DEEC-1342-400F-982D-2C42D409F480}" srcOrd="2" destOrd="0" presId="urn:microsoft.com/office/officeart/2018/2/layout/IconVerticalSolidList#1"/>
    <dgm:cxn modelId="{21E997AB-FC22-4C43-862C-C62F4A95E5CF}" type="presParOf" srcId="{50511A43-33D6-4286-8FE4-B648CCF21F5C}" destId="{24D12B26-FA7A-44B0-86A8-7BDB75BC621C}" srcOrd="3" destOrd="0" presId="urn:microsoft.com/office/officeart/2018/2/layout/IconVerticalSolidList#1"/>
    <dgm:cxn modelId="{2631B947-BA52-4F65-8A68-8D0C58B18E1A}" type="presParOf" srcId="{551FAE96-43FA-415F-B3EC-6DABFEA8E272}" destId="{733F86E6-A615-4DF8-AD36-674DF376DA95}" srcOrd="1" destOrd="0" presId="urn:microsoft.com/office/officeart/2018/2/layout/IconVerticalSolidList#1"/>
    <dgm:cxn modelId="{0A5F055E-B978-429C-B281-5281CBD2CB9F}" type="presParOf" srcId="{551FAE96-43FA-415F-B3EC-6DABFEA8E272}" destId="{A68C770C-D212-488C-94D9-FA42A5FEB990}" srcOrd="2" destOrd="0" presId="urn:microsoft.com/office/officeart/2018/2/layout/IconVerticalSolidList#1"/>
    <dgm:cxn modelId="{19039655-2595-4E11-B327-78103ECC8DC3}" type="presParOf" srcId="{A68C770C-D212-488C-94D9-FA42A5FEB990}" destId="{D759AF3C-2105-4E92-8325-2A8CA74A7526}" srcOrd="0" destOrd="0" presId="urn:microsoft.com/office/officeart/2018/2/layout/IconVerticalSolidList#1"/>
    <dgm:cxn modelId="{FD4042DA-0512-4ED1-8BFB-6E9F72D15930}" type="presParOf" srcId="{A68C770C-D212-488C-94D9-FA42A5FEB990}" destId="{C6F8EA94-9903-457F-A2B9-8DDBBF9E652A}" srcOrd="1" destOrd="0" presId="urn:microsoft.com/office/officeart/2018/2/layout/IconVerticalSolidList#1"/>
    <dgm:cxn modelId="{15D02F2B-88AA-4C8C-8256-CB3D008D3559}" type="presParOf" srcId="{A68C770C-D212-488C-94D9-FA42A5FEB990}" destId="{31CE2F16-0F09-4D2F-942D-A6852C346073}" srcOrd="2" destOrd="0" presId="urn:microsoft.com/office/officeart/2018/2/layout/IconVerticalSolidList#1"/>
    <dgm:cxn modelId="{D1C244F7-D6BE-4D6F-BCD6-0A2D29A14BA8}" type="presParOf" srcId="{A68C770C-D212-488C-94D9-FA42A5FEB990}" destId="{43B66129-3583-4DF5-A5BC-13C72D096388}" srcOrd="3" destOrd="0" presId="urn:microsoft.com/office/officeart/2018/2/layout/IconVerticalSolidList#1"/>
    <dgm:cxn modelId="{19AA44D7-AA0C-40E3-9EBD-CBAE979E648D}" type="presParOf" srcId="{551FAE96-43FA-415F-B3EC-6DABFEA8E272}" destId="{309E6D57-69C3-478D-B564-8724A6CD08E3}" srcOrd="3" destOrd="0" presId="urn:microsoft.com/office/officeart/2018/2/layout/IconVerticalSolidList#1"/>
    <dgm:cxn modelId="{7E487352-0ACA-4CF8-B058-8DEE2372219C}" type="presParOf" srcId="{551FAE96-43FA-415F-B3EC-6DABFEA8E272}" destId="{44F1B763-4623-4753-A564-68676B74EE81}" srcOrd="4" destOrd="0" presId="urn:microsoft.com/office/officeart/2018/2/layout/IconVerticalSolidList#1"/>
    <dgm:cxn modelId="{632C6DA2-3D19-4280-89E2-D4ACEF99B5F7}" type="presParOf" srcId="{44F1B763-4623-4753-A564-68676B74EE81}" destId="{81407320-94B9-4EBE-8752-C1C26A33FBA2}" srcOrd="0" destOrd="0" presId="urn:microsoft.com/office/officeart/2018/2/layout/IconVerticalSolidList#1"/>
    <dgm:cxn modelId="{D09CBC09-2A5E-4A1D-8E7F-BEFCD602C27D}" type="presParOf" srcId="{44F1B763-4623-4753-A564-68676B74EE81}" destId="{F89E1FAC-B91F-4F26-A035-84906A370D7D}" srcOrd="1" destOrd="0" presId="urn:microsoft.com/office/officeart/2018/2/layout/IconVerticalSolidList#1"/>
    <dgm:cxn modelId="{038D47B9-6DAC-4C07-90D9-5003543665E7}" type="presParOf" srcId="{44F1B763-4623-4753-A564-68676B74EE81}" destId="{C7B1D3B9-D1F1-4491-8BE0-077CCE931122}" srcOrd="2" destOrd="0" presId="urn:microsoft.com/office/officeart/2018/2/layout/IconVerticalSolidList#1"/>
    <dgm:cxn modelId="{217EF0A2-6D07-428D-A680-932EFE4B2AED}" type="presParOf" srcId="{44F1B763-4623-4753-A564-68676B74EE81}" destId="{07F0591E-2D7C-4497-8023-D6549F1FD8FF}" srcOrd="3" destOrd="0" presId="urn:microsoft.com/office/officeart/2018/2/layout/IconVerticalSolidList#1"/>
    <dgm:cxn modelId="{DF1097CB-5EF2-4C31-91AD-E06E72F8AF00}" type="presParOf" srcId="{551FAE96-43FA-415F-B3EC-6DABFEA8E272}" destId="{CB3717C2-8077-49E5-9A6D-EDDA4DC60403}" srcOrd="5" destOrd="0" presId="urn:microsoft.com/office/officeart/2018/2/layout/IconVerticalSolidList#1"/>
    <dgm:cxn modelId="{45658BCB-6C2A-4E8E-B613-8294642E63EE}" type="presParOf" srcId="{551FAE96-43FA-415F-B3EC-6DABFEA8E272}" destId="{63B01CAD-6585-4CA7-B55E-9C55BEBDF69F}" srcOrd="6" destOrd="0" presId="urn:microsoft.com/office/officeart/2018/2/layout/IconVerticalSolidList#1"/>
    <dgm:cxn modelId="{1DBEDF94-F0FC-4ACE-9788-01F68837FA31}" type="presParOf" srcId="{63B01CAD-6585-4CA7-B55E-9C55BEBDF69F}" destId="{D2DDF49F-E4B6-45CE-9A23-73C4BA823774}" srcOrd="0" destOrd="0" presId="urn:microsoft.com/office/officeart/2018/2/layout/IconVerticalSolidList#1"/>
    <dgm:cxn modelId="{957C622E-5FB1-451E-B196-7C91F99DD293}" type="presParOf" srcId="{63B01CAD-6585-4CA7-B55E-9C55BEBDF69F}" destId="{D0D934F6-AE33-4DA6-ABA7-23713B1E1A58}" srcOrd="1" destOrd="0" presId="urn:microsoft.com/office/officeart/2018/2/layout/IconVerticalSolidList#1"/>
    <dgm:cxn modelId="{12AD4E98-44CC-47BC-9163-BB0FCBBC0060}" type="presParOf" srcId="{63B01CAD-6585-4CA7-B55E-9C55BEBDF69F}" destId="{BA1F1708-B227-4EE2-A189-E81EDBB169E9}" srcOrd="2" destOrd="0" presId="urn:microsoft.com/office/officeart/2018/2/layout/IconVerticalSolidList#1"/>
    <dgm:cxn modelId="{BFAE3E28-72F5-48F6-9656-997D0E54F6FA}" type="presParOf" srcId="{63B01CAD-6585-4CA7-B55E-9C55BEBDF69F}" destId="{7D9E8458-A2DE-4F96-A9F7-D66D6D537D22}" srcOrd="3" destOrd="0" presId="urn:microsoft.com/office/officeart/2018/2/layout/IconVerticalSolidList#1"/>
    <dgm:cxn modelId="{12FF31C4-8C8E-4A83-82B1-E95656C1002C}" type="presParOf" srcId="{551FAE96-43FA-415F-B3EC-6DABFEA8E272}" destId="{5275CDF9-CE13-4288-B483-E6499DB3B0AA}" srcOrd="7" destOrd="0" presId="urn:microsoft.com/office/officeart/2018/2/layout/IconVerticalSolidList#1"/>
    <dgm:cxn modelId="{F2A02E5E-E083-4C08-80FF-D44B126A6627}" type="presParOf" srcId="{551FAE96-43FA-415F-B3EC-6DABFEA8E272}" destId="{F52F6708-3D53-4D80-B623-EFDB93E56E36}" srcOrd="8" destOrd="0" presId="urn:microsoft.com/office/officeart/2018/2/layout/IconVerticalSolidList#1"/>
    <dgm:cxn modelId="{631A465A-B901-4FBE-AAB8-647A65B82EF1}" type="presParOf" srcId="{F52F6708-3D53-4D80-B623-EFDB93E56E36}" destId="{2A1B6F45-4696-41A0-A78D-1613CC71253D}" srcOrd="0" destOrd="0" presId="urn:microsoft.com/office/officeart/2018/2/layout/IconVerticalSolidList#1"/>
    <dgm:cxn modelId="{7CBC0201-5740-4F7E-B7FC-8FD5B0D4BC13}" type="presParOf" srcId="{F52F6708-3D53-4D80-B623-EFDB93E56E36}" destId="{8F9BD103-0495-447C-99A6-DF5353DB751A}" srcOrd="1" destOrd="0" presId="urn:microsoft.com/office/officeart/2018/2/layout/IconVerticalSolidList#1"/>
    <dgm:cxn modelId="{998978B5-54A4-4EC6-BEFC-ED23C014E78D}" type="presParOf" srcId="{F52F6708-3D53-4D80-B623-EFDB93E56E36}" destId="{8F7F8973-CAF9-4842-930B-19A2B829245B}" srcOrd="2" destOrd="0" presId="urn:microsoft.com/office/officeart/2018/2/layout/IconVerticalSolidList#1"/>
    <dgm:cxn modelId="{BDB4741E-63BB-41FB-B45A-20BC006688C5}" type="presParOf" srcId="{F52F6708-3D53-4D80-B623-EFDB93E56E36}" destId="{DCD44F51-7CE3-4450-9C55-6B92946A3BB0}" srcOrd="3" destOrd="0" presId="urn:microsoft.com/office/officeart/2018/2/layout/IconVerticalSolid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D4362A-E31E-4FD5-AAE2-68C6B33318EB}">
      <dsp:nvSpPr>
        <dsp:cNvPr id="0" name=""/>
        <dsp:cNvSpPr/>
      </dsp:nvSpPr>
      <dsp:spPr>
        <a:xfrm>
          <a:off x="0" y="6012"/>
          <a:ext cx="16687800" cy="12806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F4F481-3331-443A-95A1-9086DD6F98F9}">
      <dsp:nvSpPr>
        <dsp:cNvPr id="0" name=""/>
        <dsp:cNvSpPr/>
      </dsp:nvSpPr>
      <dsp:spPr>
        <a:xfrm>
          <a:off x="387410" y="294169"/>
          <a:ext cx="704382" cy="704382"/>
        </a:xfrm>
        <a:prstGeom prst="rect">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D12B26-FA7A-44B0-86A8-7BDB75BC621C}">
      <dsp:nvSpPr>
        <dsp:cNvPr id="0" name=""/>
        <dsp:cNvSpPr/>
      </dsp:nvSpPr>
      <dsp:spPr>
        <a:xfrm>
          <a:off x="1479203" y="6012"/>
          <a:ext cx="15208596" cy="1280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540" tIns="135540" rIns="135540" bIns="13554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itchFamily="18" charset="0"/>
              <a:cs typeface="Times New Roman" pitchFamily="18" charset="0"/>
            </a:rPr>
            <a:t>The project successfully implements a cloud removal technique leveraging precise cloud detection, </a:t>
          </a:r>
          <a:r>
            <a:rPr lang="en-US" sz="2000" kern="1200" dirty="0" err="1">
              <a:latin typeface="Times New Roman" pitchFamily="18" charset="0"/>
              <a:cs typeface="Times New Roman" pitchFamily="18" charset="0"/>
            </a:rPr>
            <a:t>geolocation</a:t>
          </a:r>
          <a:r>
            <a:rPr lang="en-US" sz="2000" kern="1200" dirty="0">
              <a:latin typeface="Times New Roman" pitchFamily="18" charset="0"/>
              <a:cs typeface="Times New Roman" pitchFamily="18" charset="0"/>
            </a:rPr>
            <a:t> mapping, </a:t>
          </a:r>
          <a:r>
            <a:rPr lang="en-US" sz="2000" kern="1200" dirty="0" err="1">
              <a:latin typeface="Times New Roman" pitchFamily="18" charset="0"/>
              <a:cs typeface="Times New Roman" pitchFamily="18" charset="0"/>
            </a:rPr>
            <a:t>inpainting</a:t>
          </a:r>
          <a:r>
            <a:rPr lang="en-US" sz="2000" kern="1200" dirty="0">
              <a:latin typeface="Times New Roman" pitchFamily="18" charset="0"/>
              <a:cs typeface="Times New Roman" pitchFamily="18" charset="0"/>
            </a:rPr>
            <a:t> and interpolation strategies.</a:t>
          </a:r>
        </a:p>
      </dsp:txBody>
      <dsp:txXfrm>
        <a:off x="1479203" y="6012"/>
        <a:ext cx="15208596" cy="1280695"/>
      </dsp:txXfrm>
    </dsp:sp>
    <dsp:sp modelId="{D759AF3C-2105-4E92-8325-2A8CA74A7526}">
      <dsp:nvSpPr>
        <dsp:cNvPr id="0" name=""/>
        <dsp:cNvSpPr/>
      </dsp:nvSpPr>
      <dsp:spPr>
        <a:xfrm>
          <a:off x="0" y="1606882"/>
          <a:ext cx="16687800" cy="12806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F8EA94-9903-457F-A2B9-8DDBBF9E652A}">
      <dsp:nvSpPr>
        <dsp:cNvPr id="0" name=""/>
        <dsp:cNvSpPr/>
      </dsp:nvSpPr>
      <dsp:spPr>
        <a:xfrm>
          <a:off x="387410" y="1895038"/>
          <a:ext cx="704382" cy="704382"/>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B66129-3583-4DF5-A5BC-13C72D096388}">
      <dsp:nvSpPr>
        <dsp:cNvPr id="0" name=""/>
        <dsp:cNvSpPr/>
      </dsp:nvSpPr>
      <dsp:spPr>
        <a:xfrm>
          <a:off x="1479203" y="1606882"/>
          <a:ext cx="15208596" cy="1280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540" tIns="135540" rIns="135540" bIns="13554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itchFamily="18" charset="0"/>
              <a:cs typeface="Times New Roman" pitchFamily="18" charset="0"/>
            </a:rPr>
            <a:t>The use of Inverse Distance Weighting (IDW) and Fractal Interpolation interpolation effectively reconstructs cloud-affected regions by considering spatial relationships between known data points.</a:t>
          </a:r>
        </a:p>
      </dsp:txBody>
      <dsp:txXfrm>
        <a:off x="1479203" y="1606882"/>
        <a:ext cx="15208596" cy="1280695"/>
      </dsp:txXfrm>
    </dsp:sp>
    <dsp:sp modelId="{81407320-94B9-4EBE-8752-C1C26A33FBA2}">
      <dsp:nvSpPr>
        <dsp:cNvPr id="0" name=""/>
        <dsp:cNvSpPr/>
      </dsp:nvSpPr>
      <dsp:spPr>
        <a:xfrm>
          <a:off x="0" y="3207752"/>
          <a:ext cx="16687800" cy="12806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9E1FAC-B91F-4F26-A035-84906A370D7D}">
      <dsp:nvSpPr>
        <dsp:cNvPr id="0" name=""/>
        <dsp:cNvSpPr/>
      </dsp:nvSpPr>
      <dsp:spPr>
        <a:xfrm>
          <a:off x="387410" y="3495908"/>
          <a:ext cx="704382" cy="704382"/>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F0591E-2D7C-4497-8023-D6549F1FD8FF}">
      <dsp:nvSpPr>
        <dsp:cNvPr id="0" name=""/>
        <dsp:cNvSpPr/>
      </dsp:nvSpPr>
      <dsp:spPr>
        <a:xfrm>
          <a:off x="1479203" y="3207752"/>
          <a:ext cx="15208596" cy="1280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540" tIns="135540" rIns="135540" bIns="13554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itchFamily="18" charset="0"/>
              <a:cs typeface="Times New Roman" pitchFamily="18" charset="0"/>
            </a:rPr>
            <a:t>The proposed algorithms are extensively verified on multiple datasets. </a:t>
          </a:r>
        </a:p>
      </dsp:txBody>
      <dsp:txXfrm>
        <a:off x="1479203" y="3207752"/>
        <a:ext cx="15208596" cy="1280695"/>
      </dsp:txXfrm>
    </dsp:sp>
    <dsp:sp modelId="{D2DDF49F-E4B6-45CE-9A23-73C4BA823774}">
      <dsp:nvSpPr>
        <dsp:cNvPr id="0" name=""/>
        <dsp:cNvSpPr/>
      </dsp:nvSpPr>
      <dsp:spPr>
        <a:xfrm>
          <a:off x="0" y="4808621"/>
          <a:ext cx="16687800" cy="12806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D934F6-AE33-4DA6-ABA7-23713B1E1A58}">
      <dsp:nvSpPr>
        <dsp:cNvPr id="0" name=""/>
        <dsp:cNvSpPr/>
      </dsp:nvSpPr>
      <dsp:spPr>
        <a:xfrm>
          <a:off x="387410" y="5096778"/>
          <a:ext cx="704382" cy="704382"/>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9E8458-A2DE-4F96-A9F7-D66D6D537D22}">
      <dsp:nvSpPr>
        <dsp:cNvPr id="0" name=""/>
        <dsp:cNvSpPr/>
      </dsp:nvSpPr>
      <dsp:spPr>
        <a:xfrm>
          <a:off x="1479203" y="4808621"/>
          <a:ext cx="15208596" cy="1280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540" tIns="135540" rIns="135540" bIns="13554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itchFamily="18" charset="0"/>
              <a:cs typeface="Times New Roman" pitchFamily="18" charset="0"/>
            </a:rPr>
            <a:t>The resulting images enhance clarity and usability, making them suitable for accurate analysis and various remote sensing applications.</a:t>
          </a:r>
        </a:p>
      </dsp:txBody>
      <dsp:txXfrm>
        <a:off x="1479203" y="4808621"/>
        <a:ext cx="15208596" cy="1280695"/>
      </dsp:txXfrm>
    </dsp:sp>
    <dsp:sp modelId="{2A1B6F45-4696-41A0-A78D-1613CC71253D}">
      <dsp:nvSpPr>
        <dsp:cNvPr id="0" name=""/>
        <dsp:cNvSpPr/>
      </dsp:nvSpPr>
      <dsp:spPr>
        <a:xfrm>
          <a:off x="0" y="6409491"/>
          <a:ext cx="16687800" cy="12806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9BD103-0495-447C-99A6-DF5353DB751A}">
      <dsp:nvSpPr>
        <dsp:cNvPr id="0" name=""/>
        <dsp:cNvSpPr/>
      </dsp:nvSpPr>
      <dsp:spPr>
        <a:xfrm>
          <a:off x="387410" y="6697648"/>
          <a:ext cx="704382" cy="704382"/>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D44F51-7CE3-4450-9C55-6B92946A3BB0}">
      <dsp:nvSpPr>
        <dsp:cNvPr id="0" name=""/>
        <dsp:cNvSpPr/>
      </dsp:nvSpPr>
      <dsp:spPr>
        <a:xfrm>
          <a:off x="1479203" y="6409491"/>
          <a:ext cx="15208596" cy="1280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540" tIns="135540" rIns="135540" bIns="13554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itchFamily="18" charset="0"/>
              <a:ea typeface="Cambria" pitchFamily="18" charset="0"/>
              <a:cs typeface="Times New Roman" pitchFamily="18" charset="0"/>
            </a:rPr>
            <a:t>Continued research and innovation are essential for maximizing the utility and reliability of satellite-based remote sensing technologies.</a:t>
          </a:r>
        </a:p>
      </dsp:txBody>
      <dsp:txXfrm>
        <a:off x="1479203" y="6409491"/>
        <a:ext cx="15208596" cy="128069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1">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FCA3B-BD1B-44B6-9FCF-6152D9A2475A}" type="datetimeFigureOut">
              <a:rPr lang="en-IN" smtClean="0"/>
              <a:pPr/>
              <a:t>09/01/26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B901E-E8F9-494C-ABF4-8121D068DD3A}" type="slidenum">
              <a:rPr lang="en-IN" smtClean="0"/>
              <a:pPr/>
              <a:t>‹#›</a:t>
            </a:fld>
            <a:endParaRPr lang="en-IN"/>
          </a:p>
        </p:txBody>
      </p:sp>
    </p:spTree>
    <p:extLst>
      <p:ext uri="{BB962C8B-B14F-4D97-AF65-F5344CB8AC3E}">
        <p14:creationId xmlns:p14="http://schemas.microsoft.com/office/powerpoint/2010/main" val="2468971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Kriging is a family of interpolation methods that use weighted averages of known data points to estimate unknown values. The weights are determined based on the spatial configuration and covariance structure of the data, taking into account both the distance and the direction between points. The key idea behind Kriging is that points closer together in space are more likely to have similar values, a concept known as </a:t>
            </a:r>
            <a:r>
              <a:rPr lang="en-US" b="1" dirty="0"/>
              <a:t>spatial autocorrelation</a:t>
            </a:r>
            <a:endParaRPr lang="en-IN" dirty="0"/>
          </a:p>
        </p:txBody>
      </p:sp>
      <p:sp>
        <p:nvSpPr>
          <p:cNvPr id="4" name="Slide Number Placeholder 3"/>
          <p:cNvSpPr>
            <a:spLocks noGrp="1"/>
          </p:cNvSpPr>
          <p:nvPr>
            <p:ph type="sldNum" sz="quarter" idx="5"/>
          </p:nvPr>
        </p:nvSpPr>
        <p:spPr/>
        <p:txBody>
          <a:bodyPr/>
          <a:lstStyle/>
          <a:p>
            <a:fld id="{BE5B901E-E8F9-494C-ABF4-8121D068DD3A}" type="slidenum">
              <a:rPr lang="en-IN" smtClean="0"/>
              <a:pPr/>
              <a:t>8</a:t>
            </a:fld>
            <a:endParaRPr lang="en-IN"/>
          </a:p>
        </p:txBody>
      </p:sp>
    </p:spTree>
    <p:extLst>
      <p:ext uri="{BB962C8B-B14F-4D97-AF65-F5344CB8AC3E}">
        <p14:creationId xmlns:p14="http://schemas.microsoft.com/office/powerpoint/2010/main" val="83615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hyperlink" Target="https://intellipaat.com/blog/what-is-interpolation/" TargetMode="External"/><Relationship Id="rId4" Type="http://schemas.openxmlformats.org/officeDocument/2006/relationships/hyperlink" Target="https://www.usgs.gov/faqs/what-are-best-landsat-spectral-bands-use-my-research"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80827"/>
            <a:ext cx="1828800" cy="10467827"/>
            <a:chOff x="0" y="-241102"/>
            <a:chExt cx="5652112" cy="13957102"/>
          </a:xfrm>
        </p:grpSpPr>
        <p:grpSp>
          <p:nvGrpSpPr>
            <p:cNvPr id="3" name="Group 3"/>
            <p:cNvGrpSpPr/>
            <p:nvPr/>
          </p:nvGrpSpPr>
          <p:grpSpPr>
            <a:xfrm>
              <a:off x="2826056" y="-241102"/>
              <a:ext cx="2826056" cy="13957102"/>
              <a:chOff x="0" y="-47625"/>
              <a:chExt cx="558233" cy="2756958"/>
            </a:xfrm>
          </p:grpSpPr>
          <p:sp>
            <p:nvSpPr>
              <p:cNvPr id="4" name="Freeform 4"/>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5" name="TextBox 5"/>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13028" y="0"/>
              <a:ext cx="2826056" cy="13716000"/>
              <a:chOff x="0" y="0"/>
              <a:chExt cx="558233" cy="2709333"/>
            </a:xfrm>
          </p:grpSpPr>
          <p:sp>
            <p:nvSpPr>
              <p:cNvPr id="7"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8" name="TextBox 8"/>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0"/>
              <a:ext cx="2826056" cy="13716000"/>
              <a:chOff x="0" y="0"/>
              <a:chExt cx="558233" cy="2709333"/>
            </a:xfrm>
          </p:grpSpPr>
          <p:sp>
            <p:nvSpPr>
              <p:cNvPr id="10"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11" name="TextBox 11"/>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7" name="Rectangle 16"/>
          <p:cNvSpPr/>
          <p:nvPr/>
        </p:nvSpPr>
        <p:spPr>
          <a:xfrm>
            <a:off x="1676400" y="2019300"/>
            <a:ext cx="15849600" cy="1395985"/>
          </a:xfrm>
          <a:prstGeom prst="rect">
            <a:avLst/>
          </a:prstGeom>
        </p:spPr>
        <p:txBody>
          <a:bodyPr wrap="square" lIns="163284" tIns="81642" rIns="163284" bIns="81642">
            <a:spAutoFit/>
          </a:bodyPr>
          <a:lstStyle/>
          <a:p>
            <a:pPr algn="ctr"/>
            <a:r>
              <a:rPr lang="en-US" sz="4000" b="1" dirty="0">
                <a:latin typeface="Times New Roman" pitchFamily="18" charset="0"/>
                <a:ea typeface="Cambria" pitchFamily="18" charset="0"/>
                <a:cs typeface="Times New Roman" pitchFamily="18" charset="0"/>
              </a:rPr>
              <a:t>DEPARTMENT OF ELECTRONICS AND COMMUNICATION ENGINEERING</a:t>
            </a:r>
          </a:p>
        </p:txBody>
      </p:sp>
      <p:sp>
        <p:nvSpPr>
          <p:cNvPr id="18" name="Rectangle 17"/>
          <p:cNvSpPr/>
          <p:nvPr/>
        </p:nvSpPr>
        <p:spPr>
          <a:xfrm>
            <a:off x="3886200" y="800100"/>
            <a:ext cx="11963400" cy="523220"/>
          </a:xfrm>
          <a:prstGeom prst="rect">
            <a:avLst/>
          </a:prstGeom>
        </p:spPr>
        <p:txBody>
          <a:bodyPr wrap="square">
            <a:spAutoFit/>
          </a:bodyPr>
          <a:lstStyle/>
          <a:p>
            <a:pPr algn="ctr"/>
            <a:r>
              <a:rPr lang="en-US" sz="2800" b="1" dirty="0">
                <a:latin typeface="Times New Roman" pitchFamily="18" charset="0"/>
                <a:ea typeface="Cambria" pitchFamily="18" charset="0"/>
                <a:cs typeface="Times New Roman" pitchFamily="18" charset="0"/>
              </a:rPr>
              <a:t>BIRLA INSTITUTE OF TECHNOLOGY  MESRA, RANCHI</a:t>
            </a:r>
          </a:p>
        </p:txBody>
      </p:sp>
      <p:pic>
        <p:nvPicPr>
          <p:cNvPr id="19" name="Picture 2"/>
          <p:cNvPicPr>
            <a:picLocks noChangeAspect="1" noChangeArrowheads="1"/>
          </p:cNvPicPr>
          <p:nvPr/>
        </p:nvPicPr>
        <p:blipFill>
          <a:blip r:embed="rId2" cstate="print"/>
          <a:srcRect/>
          <a:stretch>
            <a:fillRect/>
          </a:stretch>
        </p:blipFill>
        <p:spPr bwMode="auto">
          <a:xfrm>
            <a:off x="3733800" y="495300"/>
            <a:ext cx="1156755" cy="1134010"/>
          </a:xfrm>
          <a:prstGeom prst="rect">
            <a:avLst/>
          </a:prstGeom>
          <a:noFill/>
          <a:ln w="9525">
            <a:noFill/>
            <a:miter lim="800000"/>
            <a:headEnd/>
            <a:tailEnd/>
          </a:ln>
          <a:effectLst/>
        </p:spPr>
      </p:pic>
      <p:sp>
        <p:nvSpPr>
          <p:cNvPr id="20" name="Title 1"/>
          <p:cNvSpPr txBox="1">
            <a:spLocks/>
          </p:cNvSpPr>
          <p:nvPr/>
        </p:nvSpPr>
        <p:spPr>
          <a:xfrm>
            <a:off x="2819400" y="4533900"/>
            <a:ext cx="13944600" cy="1981200"/>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Cambria" pitchFamily="18" charset="0"/>
                <a:cs typeface="Times New Roman" pitchFamily="18" charset="0"/>
              </a:rPr>
              <a:t>Cloud </a:t>
            </a:r>
            <a:r>
              <a:rPr kumimoji="0" lang="en-US" sz="5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Cambria" pitchFamily="18" charset="0"/>
                <a:cs typeface="Times New Roman" pitchFamily="18" charset="0"/>
              </a:rPr>
              <a:t>Removal</a:t>
            </a:r>
            <a:r>
              <a:rPr kumimoji="0" lang="en-US" sz="6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Cambria" pitchFamily="18" charset="0"/>
                <a:cs typeface="Times New Roman" pitchFamily="18" charset="0"/>
              </a:rPr>
              <a:t> In Satellite Images: An Image Processing Approach</a:t>
            </a:r>
          </a:p>
        </p:txBody>
      </p:sp>
      <p:sp>
        <p:nvSpPr>
          <p:cNvPr id="21" name="Subtitle 2"/>
          <p:cNvSpPr txBox="1">
            <a:spLocks/>
          </p:cNvSpPr>
          <p:nvPr/>
        </p:nvSpPr>
        <p:spPr>
          <a:xfrm>
            <a:off x="2438400" y="6743700"/>
            <a:ext cx="7162800" cy="3162300"/>
          </a:xfrm>
          <a:prstGeom prst="rect">
            <a:avLst/>
          </a:prstGeom>
        </p:spPr>
        <p:txBody>
          <a:bodyPr>
            <a:noAutofit/>
          </a:bodyPr>
          <a:lstStyle/>
          <a:p>
            <a:pPr marL="342900" marR="0" lvl="0" indent="-342900" algn="ctr" defTabSz="914400" rtl="0" eaLnBrk="1" fontAlgn="auto" latinLnBrk="0" hangingPunct="1">
              <a:lnSpc>
                <a:spcPct val="100000"/>
              </a:lnSpc>
              <a:spcBef>
                <a:spcPct val="20000"/>
              </a:spcBef>
              <a:spcAft>
                <a:spcPts val="0"/>
              </a:spcAft>
              <a:buClrTx/>
              <a:buSzTx/>
              <a:tabLst/>
              <a:defRPr/>
            </a:pPr>
            <a:br>
              <a:rPr lang="en-US" sz="2800" dirty="0">
                <a:latin typeface="Times New Roman" pitchFamily="18" charset="0"/>
                <a:cs typeface="Times New Roman" pitchFamily="18" charset="0"/>
              </a:rPr>
            </a:br>
            <a:r>
              <a:rPr kumimoji="0" lang="en-US" sz="2800" b="1" i="0" u="none" strike="noStrike" kern="1200" cap="none" spc="0" normalizeH="0" baseline="0" noProof="0" dirty="0">
                <a:ln>
                  <a:noFill/>
                </a:ln>
                <a:solidFill>
                  <a:schemeClr val="tx1"/>
                </a:solidFill>
                <a:effectLst/>
                <a:uLnTx/>
                <a:uFillTx/>
                <a:latin typeface="Times New Roman" pitchFamily="18" charset="0"/>
                <a:ea typeface="Cambria" pitchFamily="18" charset="0"/>
                <a:cs typeface="Times New Roman" pitchFamily="18" charset="0"/>
              </a:rPr>
              <a:t>PRESENTED BY: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100" b="0" i="0" u="none" strike="noStrike" kern="1200" cap="none" spc="0" normalizeH="0" baseline="0" noProof="0" dirty="0">
              <a:ln>
                <a:noFill/>
              </a:ln>
              <a:solidFill>
                <a:schemeClr val="tx1"/>
              </a:solidFill>
              <a:effectLst/>
              <a:uLnTx/>
              <a:uFillTx/>
              <a:latin typeface="Times New Roman" pitchFamily="18" charset="0"/>
              <a:ea typeface="Cambria" pitchFamily="18" charset="0"/>
              <a:cs typeface="Times New Roman" pitchFamily="18"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800" b="0" i="0" u="none" strike="noStrike" kern="1200" cap="none" spc="0" normalizeH="0" baseline="0" noProof="0" dirty="0">
                <a:ln>
                  <a:noFill/>
                </a:ln>
                <a:solidFill>
                  <a:schemeClr val="tx1"/>
                </a:solidFill>
                <a:effectLst/>
                <a:uLnTx/>
                <a:uFillTx/>
                <a:latin typeface="Times New Roman" pitchFamily="18" charset="0"/>
                <a:ea typeface="Cambria" pitchFamily="18" charset="0"/>
                <a:cs typeface="Times New Roman" pitchFamily="18" charset="0"/>
              </a:rPr>
              <a:t> 		Honey </a:t>
            </a:r>
            <a:r>
              <a:rPr kumimoji="0" lang="en-US" sz="2800" b="0" i="0" u="none" strike="noStrike" kern="1200" cap="none" spc="0" normalizeH="0" baseline="0" noProof="0" dirty="0" err="1">
                <a:ln>
                  <a:noFill/>
                </a:ln>
                <a:solidFill>
                  <a:schemeClr val="tx1"/>
                </a:solidFill>
                <a:effectLst/>
                <a:uLnTx/>
                <a:uFillTx/>
                <a:latin typeface="Times New Roman" pitchFamily="18" charset="0"/>
                <a:ea typeface="Cambria" pitchFamily="18" charset="0"/>
                <a:cs typeface="Times New Roman" pitchFamily="18" charset="0"/>
              </a:rPr>
              <a:t>Pradhan</a:t>
            </a:r>
            <a:r>
              <a:rPr kumimoji="0" lang="en-US" sz="2800" b="0" i="0" u="none" strike="noStrike" kern="1200" cap="none" spc="0" normalizeH="0" baseline="0" noProof="0" dirty="0">
                <a:ln>
                  <a:noFill/>
                </a:ln>
                <a:solidFill>
                  <a:schemeClr val="tx1"/>
                </a:solidFill>
                <a:effectLst/>
                <a:uLnTx/>
                <a:uFillTx/>
                <a:latin typeface="Times New Roman" pitchFamily="18" charset="0"/>
                <a:ea typeface="Cambria" pitchFamily="18" charset="0"/>
                <a:cs typeface="Times New Roman" pitchFamily="18" charset="0"/>
              </a:rPr>
              <a:t>  (BTECH/10168/21)</a:t>
            </a: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a:latin typeface="Times New Roman" pitchFamily="18" charset="0"/>
                <a:ea typeface="Cambria" pitchFamily="18" charset="0"/>
                <a:cs typeface="Times New Roman" pitchFamily="18" charset="0"/>
              </a:rPr>
              <a:t>		S</a:t>
            </a:r>
            <a:r>
              <a:rPr kumimoji="0" lang="en-US" sz="2800" b="0" i="0" u="none" strike="noStrike" kern="1200" cap="none" spc="0" normalizeH="0" baseline="0" noProof="0" dirty="0" err="1">
                <a:ln>
                  <a:noFill/>
                </a:ln>
                <a:solidFill>
                  <a:schemeClr val="tx1"/>
                </a:solidFill>
                <a:effectLst/>
                <a:uLnTx/>
                <a:uFillTx/>
                <a:latin typeface="Times New Roman" pitchFamily="18" charset="0"/>
                <a:ea typeface="Cambria" pitchFamily="18" charset="0"/>
                <a:cs typeface="Times New Roman" pitchFamily="18" charset="0"/>
              </a:rPr>
              <a:t>hreya</a:t>
            </a:r>
            <a:r>
              <a:rPr kumimoji="0" lang="en-US" sz="2800" b="0" i="0" u="none" strike="noStrike" kern="1200" cap="none" spc="0" normalizeH="0" baseline="0" noProof="0" dirty="0">
                <a:ln>
                  <a:noFill/>
                </a:ln>
                <a:solidFill>
                  <a:schemeClr val="tx1"/>
                </a:solidFill>
                <a:effectLst/>
                <a:uLnTx/>
                <a:uFillTx/>
                <a:latin typeface="Times New Roman" pitchFamily="18" charset="0"/>
                <a:ea typeface="Cambria" pitchFamily="18" charset="0"/>
                <a:cs typeface="Times New Roman" pitchFamily="18" charset="0"/>
              </a:rPr>
              <a:t> Gupta (BTECH/10429/21)</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800" b="0" i="0" u="none" strike="noStrike" kern="1200" cap="none" spc="0" normalizeH="0" baseline="0" noProof="0" dirty="0">
                <a:ln>
                  <a:noFill/>
                </a:ln>
                <a:solidFill>
                  <a:schemeClr val="tx1"/>
                </a:solidFill>
                <a:effectLst/>
                <a:uLnTx/>
                <a:uFillTx/>
                <a:latin typeface="Times New Roman" pitchFamily="18" charset="0"/>
                <a:ea typeface="Cambria" pitchFamily="18" charset="0"/>
                <a:cs typeface="Times New Roman" pitchFamily="18" charset="0"/>
              </a:rPr>
              <a:t>		</a:t>
            </a:r>
            <a:r>
              <a:rPr kumimoji="0" lang="en-US" sz="2800" b="0" i="0" u="none" strike="noStrike" kern="1200" cap="none" spc="0" normalizeH="0" baseline="0" noProof="0" dirty="0" err="1">
                <a:ln>
                  <a:noFill/>
                </a:ln>
                <a:solidFill>
                  <a:schemeClr val="tx1"/>
                </a:solidFill>
                <a:effectLst/>
                <a:uLnTx/>
                <a:uFillTx/>
                <a:latin typeface="Times New Roman" pitchFamily="18" charset="0"/>
                <a:ea typeface="Cambria" pitchFamily="18" charset="0"/>
                <a:cs typeface="Times New Roman" pitchFamily="18" charset="0"/>
              </a:rPr>
              <a:t>Rishika</a:t>
            </a:r>
            <a:r>
              <a:rPr kumimoji="0" lang="en-US" sz="2800" b="0" i="0" u="none" strike="noStrike" kern="1200" cap="none" spc="0" normalizeH="0" baseline="0" noProof="0" dirty="0">
                <a:ln>
                  <a:noFill/>
                </a:ln>
                <a:solidFill>
                  <a:schemeClr val="tx1"/>
                </a:solidFill>
                <a:effectLst/>
                <a:uLnTx/>
                <a:uFillTx/>
                <a:latin typeface="Times New Roman" pitchFamily="18" charset="0"/>
                <a:ea typeface="Cambria" pitchFamily="18" charset="0"/>
                <a:cs typeface="Times New Roman" pitchFamily="18" charset="0"/>
              </a:rPr>
              <a:t> </a:t>
            </a:r>
            <a:r>
              <a:rPr kumimoji="0" lang="en-US" sz="2800" b="0" i="0" u="none" strike="noStrike" kern="1200" cap="none" spc="0" normalizeH="0" baseline="0" noProof="0" dirty="0" err="1">
                <a:ln>
                  <a:noFill/>
                </a:ln>
                <a:solidFill>
                  <a:schemeClr val="tx1"/>
                </a:solidFill>
                <a:effectLst/>
                <a:uLnTx/>
                <a:uFillTx/>
                <a:latin typeface="Times New Roman" pitchFamily="18" charset="0"/>
                <a:ea typeface="Cambria" pitchFamily="18" charset="0"/>
                <a:cs typeface="Times New Roman" pitchFamily="18" charset="0"/>
              </a:rPr>
              <a:t>Agrawal</a:t>
            </a:r>
            <a:r>
              <a:rPr kumimoji="0" lang="en-US" sz="2800" b="0" i="0" u="none" strike="noStrike" kern="1200" cap="none" spc="0" normalizeH="0" baseline="0" noProof="0" dirty="0">
                <a:ln>
                  <a:noFill/>
                </a:ln>
                <a:solidFill>
                  <a:schemeClr val="tx1"/>
                </a:solidFill>
                <a:effectLst/>
                <a:uLnTx/>
                <a:uFillTx/>
                <a:latin typeface="Times New Roman" pitchFamily="18" charset="0"/>
                <a:ea typeface="Cambria" pitchFamily="18" charset="0"/>
                <a:cs typeface="Times New Roman" pitchFamily="18" charset="0"/>
              </a:rPr>
              <a:t> (BTECH/10508/21)</a:t>
            </a:r>
          </a:p>
        </p:txBody>
      </p:sp>
      <p:sp>
        <p:nvSpPr>
          <p:cNvPr id="22" name="Rectangle 21"/>
          <p:cNvSpPr/>
          <p:nvPr/>
        </p:nvSpPr>
        <p:spPr>
          <a:xfrm>
            <a:off x="6096000" y="3695700"/>
            <a:ext cx="6705600" cy="523220"/>
          </a:xfrm>
          <a:prstGeom prst="rect">
            <a:avLst/>
          </a:prstGeom>
        </p:spPr>
        <p:txBody>
          <a:bodyPr wrap="square">
            <a:spAutoFit/>
          </a:bodyPr>
          <a:lstStyle/>
          <a:p>
            <a:pPr lvl="1" algn="ctr"/>
            <a:r>
              <a:rPr lang="en-US" sz="2800" dirty="0">
                <a:latin typeface="Times New Roman" pitchFamily="18" charset="0"/>
                <a:ea typeface="Cambria" pitchFamily="18" charset="0"/>
                <a:cs typeface="Times New Roman" pitchFamily="18" charset="0"/>
              </a:rPr>
              <a:t>Minor Project Presentation On</a:t>
            </a:r>
          </a:p>
        </p:txBody>
      </p:sp>
      <p:sp>
        <p:nvSpPr>
          <p:cNvPr id="23" name="Subtitle 2"/>
          <p:cNvSpPr txBox="1"/>
          <p:nvPr/>
        </p:nvSpPr>
        <p:spPr>
          <a:xfrm>
            <a:off x="11125200" y="7277100"/>
            <a:ext cx="5562600" cy="2362200"/>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sz="3200" b="0" i="0" u="none" strike="noStrike" kern="1200" cap="none" spc="0" normalizeH="0" baseline="0" noProof="0" dirty="0">
              <a:ln>
                <a:noFill/>
              </a:ln>
              <a:solidFill>
                <a:schemeClr val="tx1">
                  <a:tint val="75000"/>
                </a:schemeClr>
              </a:solidFill>
              <a:effectLst/>
              <a:uLnTx/>
              <a:uFillTx/>
              <a:latin typeface="Times New Roman" pitchFamily="18" charset="0"/>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sz="2800" b="1" i="0" u="none" strike="noStrike" kern="1200" cap="none" spc="0" normalizeH="0" baseline="0" noProof="0" dirty="0">
                <a:ln>
                  <a:noFill/>
                </a:ln>
                <a:solidFill>
                  <a:schemeClr val="tx1"/>
                </a:solidFill>
                <a:effectLst/>
                <a:uLnTx/>
                <a:uFillTx/>
                <a:latin typeface="Times New Roman" pitchFamily="18" charset="0"/>
                <a:ea typeface="Cambria" pitchFamily="18" charset="0"/>
                <a:cs typeface="Times New Roman" pitchFamily="18" charset="0"/>
              </a:rPr>
              <a:t>GUIDED</a:t>
            </a:r>
            <a:r>
              <a:rPr kumimoji="0" lang="en-US" sz="3200" b="1" i="0" u="none" strike="noStrike" kern="1200" cap="none" spc="0" normalizeH="0" baseline="0" noProof="0" dirty="0">
                <a:ln>
                  <a:noFill/>
                </a:ln>
                <a:solidFill>
                  <a:schemeClr val="tx1"/>
                </a:solidFill>
                <a:effectLst/>
                <a:uLnTx/>
                <a:uFillTx/>
                <a:latin typeface="Times New Roman" pitchFamily="18" charset="0"/>
                <a:ea typeface="Cambria" pitchFamily="18" charset="0"/>
                <a:cs typeface="Times New Roman" pitchFamily="18" charset="0"/>
              </a:rPr>
              <a:t> </a:t>
            </a:r>
            <a:r>
              <a:rPr kumimoji="0" lang="en-US" sz="2800" b="1" i="0" u="none" strike="noStrike" kern="1200" cap="none" spc="0" normalizeH="0" baseline="0" noProof="0" dirty="0">
                <a:ln>
                  <a:noFill/>
                </a:ln>
                <a:solidFill>
                  <a:schemeClr val="tx1"/>
                </a:solidFill>
                <a:effectLst/>
                <a:uLnTx/>
                <a:uFillTx/>
                <a:latin typeface="Times New Roman" pitchFamily="18" charset="0"/>
                <a:ea typeface="Cambria" pitchFamily="18" charset="0"/>
                <a:cs typeface="Times New Roman" pitchFamily="18" charset="0"/>
              </a:rPr>
              <a:t>BY:</a:t>
            </a:r>
            <a:endParaRPr lang="en-US" sz="1100" b="1" dirty="0">
              <a:latin typeface="Times New Roman" pitchFamily="18" charset="0"/>
              <a:ea typeface="Cambria" pitchFamily="18" charset="0"/>
              <a:cs typeface="Times New Roman" pitchFamily="18" charset="0"/>
            </a:endParaRPr>
          </a:p>
          <a:p>
            <a:pPr lvl="0" algn="ctr">
              <a:spcBef>
                <a:spcPct val="20000"/>
              </a:spcBef>
            </a:pPr>
            <a:r>
              <a:rPr kumimoji="0" lang="en-US" sz="3200" b="0" i="0" u="none" strike="noStrike" kern="1200" cap="none" spc="0" normalizeH="0" baseline="0" noProof="0" dirty="0">
                <a:ln>
                  <a:noFill/>
                </a:ln>
                <a:solidFill>
                  <a:schemeClr val="tx1"/>
                </a:solidFill>
                <a:effectLst/>
                <a:uLnTx/>
                <a:uFillTx/>
                <a:latin typeface="Times New Roman" pitchFamily="18" charset="0"/>
                <a:ea typeface="Cambria" pitchFamily="18" charset="0"/>
                <a:cs typeface="Times New Roman" pitchFamily="18" charset="0"/>
              </a:rPr>
              <a:t>Dr </a:t>
            </a:r>
            <a:r>
              <a:rPr lang="en-US" sz="3200" b="1" noProof="0" dirty="0">
                <a:latin typeface="Times New Roman" pitchFamily="18" charset="0"/>
                <a:ea typeface="Cambria" pitchFamily="18" charset="0"/>
                <a:cs typeface="Times New Roman" pitchFamily="18" charset="0"/>
              </a:rPr>
              <a:t> </a:t>
            </a:r>
            <a:r>
              <a:rPr lang="en-US" sz="3200" dirty="0" err="1">
                <a:latin typeface="Times New Roman" pitchFamily="18" charset="0"/>
                <a:ea typeface="Cambria" pitchFamily="18" charset="0"/>
                <a:cs typeface="Times New Roman" pitchFamily="18" charset="0"/>
              </a:rPr>
              <a:t>Prajna</a:t>
            </a:r>
            <a:r>
              <a:rPr lang="en-US" sz="3200" dirty="0">
                <a:latin typeface="Times New Roman" pitchFamily="18" charset="0"/>
                <a:ea typeface="Cambria" pitchFamily="18" charset="0"/>
                <a:cs typeface="Times New Roman" pitchFamily="18" charset="0"/>
              </a:rPr>
              <a:t> </a:t>
            </a:r>
            <a:r>
              <a:rPr lang="en-US" sz="3200" dirty="0" err="1">
                <a:latin typeface="Times New Roman" pitchFamily="18" charset="0"/>
                <a:ea typeface="Cambria" pitchFamily="18" charset="0"/>
                <a:cs typeface="Times New Roman" pitchFamily="18" charset="0"/>
              </a:rPr>
              <a:t>Parimita</a:t>
            </a:r>
            <a:r>
              <a:rPr lang="en-US" sz="3200" dirty="0">
                <a:latin typeface="Times New Roman" pitchFamily="18" charset="0"/>
                <a:ea typeface="Cambria" pitchFamily="18" charset="0"/>
                <a:cs typeface="Times New Roman" pitchFamily="18" charset="0"/>
              </a:rPr>
              <a:t> Dash</a:t>
            </a:r>
            <a:endParaRPr kumimoji="0" lang="en-US" sz="3200" i="0" u="none" strike="noStrike" kern="1200" cap="none" spc="0" normalizeH="0" baseline="0" noProof="0" dirty="0">
              <a:ln>
                <a:noFill/>
              </a:ln>
              <a:solidFill>
                <a:schemeClr val="tx1"/>
              </a:solidFill>
              <a:effectLst/>
              <a:uLnTx/>
              <a:uFillTx/>
              <a:latin typeface="Times New Roman" pitchFamily="18" charset="0"/>
              <a:ea typeface="Cambria" pitchFamily="18" charset="0"/>
              <a:cs typeface="Times New Roman"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sz="1100" b="0" i="0" u="none" strike="noStrike" kern="1200" cap="none" spc="0" normalizeH="0" baseline="0" noProof="0" dirty="0">
              <a:ln>
                <a:noFill/>
              </a:ln>
              <a:solidFill>
                <a:schemeClr val="tx1"/>
              </a:solidFill>
              <a:effectLst/>
              <a:uLnTx/>
              <a:uFillTx/>
              <a:latin typeface="Times New Roman" pitchFamily="18" charset="0"/>
              <a:ea typeface="Cambria"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230600" y="-342900"/>
            <a:ext cx="1562612" cy="1974700"/>
            <a:chOff x="-34568" y="-130721"/>
            <a:chExt cx="2083482" cy="2632934"/>
          </a:xfrm>
        </p:grpSpPr>
        <p:grpSp>
          <p:nvGrpSpPr>
            <p:cNvPr id="4" name="Group 4"/>
            <p:cNvGrpSpPr/>
            <p:nvPr/>
          </p:nvGrpSpPr>
          <p:grpSpPr>
            <a:xfrm>
              <a:off x="75599" y="-130721"/>
              <a:ext cx="1932284" cy="2632934"/>
              <a:chOff x="0" y="-47625"/>
              <a:chExt cx="703982" cy="959247"/>
            </a:xfrm>
          </p:grpSpPr>
          <p:sp>
            <p:nvSpPr>
              <p:cNvPr id="5" name="Freeform 5"/>
              <p:cNvSpPr/>
              <p:nvPr/>
            </p:nvSpPr>
            <p:spPr>
              <a:xfrm>
                <a:off x="0" y="98822"/>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IN" dirty="0"/>
              </a:p>
            </p:txBody>
          </p:sp>
          <p:sp>
            <p:nvSpPr>
              <p:cNvPr id="6" name="TextBox 6"/>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34568" y="765977"/>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8</a:t>
              </a:r>
            </a:p>
          </p:txBody>
        </p:sp>
      </p:grpSp>
      <p:sp>
        <p:nvSpPr>
          <p:cNvPr id="2" name="TextBox 2"/>
          <p:cNvSpPr txBox="1"/>
          <p:nvPr/>
        </p:nvSpPr>
        <p:spPr>
          <a:xfrm>
            <a:off x="762000" y="0"/>
            <a:ext cx="16230600" cy="1306833"/>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algn="ctr">
              <a:lnSpc>
                <a:spcPts val="11899"/>
              </a:lnSpc>
            </a:pPr>
            <a:r>
              <a:rPr lang="en-US" sz="4800" b="1" dirty="0">
                <a:solidFill>
                  <a:srgbClr val="000000"/>
                </a:solidFill>
                <a:latin typeface="Times New Roman" pitchFamily="18" charset="0"/>
                <a:ea typeface="Alatsi"/>
                <a:cs typeface="Times New Roman" pitchFamily="18" charset="0"/>
                <a:sym typeface="Alatsi"/>
              </a:rPr>
              <a:t>FRACTAL INTERPOLATION</a:t>
            </a:r>
          </a:p>
        </p:txBody>
      </p:sp>
      <p:sp>
        <p:nvSpPr>
          <p:cNvPr id="16" name="TextBox 16"/>
          <p:cNvSpPr txBox="1"/>
          <p:nvPr/>
        </p:nvSpPr>
        <p:spPr>
          <a:xfrm>
            <a:off x="838200" y="2019300"/>
            <a:ext cx="17221200" cy="677108"/>
          </a:xfrm>
          <a:prstGeom prst="rect">
            <a:avLst/>
          </a:prstGeom>
        </p:spPr>
        <p:txBody>
          <a:bodyPr wrap="square" lIns="0" tIns="0" rIns="0" bIns="0" rtlCol="0" anchor="t">
            <a:spAutoFit/>
          </a:bodyPr>
          <a:lstStyle/>
          <a:p>
            <a:pPr>
              <a:spcBef>
                <a:spcPct val="0"/>
              </a:spcBef>
              <a:buFont typeface="Wingdings" pitchFamily="2" charset="2"/>
              <a:buChar char="Ø"/>
            </a:pPr>
            <a:r>
              <a:rPr lang="en-US" sz="2400" dirty="0">
                <a:solidFill>
                  <a:srgbClr val="000000"/>
                </a:solidFill>
                <a:latin typeface="Times New Roman"/>
                <a:ea typeface="Times New Roman"/>
                <a:cs typeface="Times New Roman"/>
                <a:sym typeface="Times New Roman"/>
              </a:rPr>
              <a:t>  </a:t>
            </a:r>
            <a:r>
              <a:rPr lang="en-US" sz="2000" b="1" u="sng" dirty="0">
                <a:solidFill>
                  <a:srgbClr val="000000"/>
                </a:solidFill>
                <a:latin typeface="Times New Roman"/>
                <a:ea typeface="Times New Roman"/>
                <a:cs typeface="Times New Roman"/>
                <a:sym typeface="Times New Roman"/>
              </a:rPr>
              <a:t>Fractal Interpolation using Averaging Neighborhoods</a:t>
            </a:r>
            <a:r>
              <a:rPr lang="en-US" sz="2000" b="1" dirty="0">
                <a:solidFill>
                  <a:srgbClr val="000000"/>
                </a:solidFill>
                <a:latin typeface="Times New Roman"/>
                <a:ea typeface="Times New Roman"/>
                <a:cs typeface="Times New Roman"/>
                <a:sym typeface="Times New Roman"/>
              </a:rPr>
              <a:t>: </a:t>
            </a:r>
            <a:r>
              <a:rPr lang="en-US" sz="2000" dirty="0">
                <a:solidFill>
                  <a:srgbClr val="000000"/>
                </a:solidFill>
                <a:latin typeface="Times New Roman"/>
                <a:ea typeface="Times New Roman"/>
                <a:cs typeface="Times New Roman"/>
                <a:sym typeface="Times New Roman"/>
              </a:rPr>
              <a:t>Taking a 3x3 </a:t>
            </a:r>
            <a:r>
              <a:rPr lang="en-US" sz="2000" dirty="0" err="1">
                <a:solidFill>
                  <a:srgbClr val="000000"/>
                </a:solidFill>
                <a:latin typeface="Times New Roman"/>
                <a:ea typeface="Times New Roman"/>
                <a:cs typeface="Times New Roman"/>
                <a:sym typeface="Times New Roman"/>
              </a:rPr>
              <a:t>neighbourbood</a:t>
            </a:r>
            <a:r>
              <a:rPr lang="en-US" sz="2000" dirty="0">
                <a:solidFill>
                  <a:srgbClr val="000000"/>
                </a:solidFill>
                <a:latin typeface="Times New Roman"/>
                <a:ea typeface="Times New Roman"/>
                <a:cs typeface="Times New Roman"/>
                <a:sym typeface="Times New Roman"/>
              </a:rPr>
              <a:t> of a pixel at location (</a:t>
            </a:r>
            <a:r>
              <a:rPr lang="en-US" sz="2000" dirty="0" err="1">
                <a:solidFill>
                  <a:srgbClr val="000000"/>
                </a:solidFill>
                <a:latin typeface="Times New Roman"/>
                <a:ea typeface="Times New Roman"/>
                <a:cs typeface="Times New Roman"/>
                <a:sym typeface="Times New Roman"/>
              </a:rPr>
              <a:t>i,j</a:t>
            </a:r>
            <a:r>
              <a:rPr lang="en-US" sz="2000" dirty="0">
                <a:solidFill>
                  <a:srgbClr val="000000"/>
                </a:solidFill>
                <a:latin typeface="Times New Roman"/>
                <a:ea typeface="Times New Roman"/>
                <a:cs typeface="Times New Roman"/>
                <a:sym typeface="Times New Roman"/>
              </a:rPr>
              <a:t>), it’s  </a:t>
            </a:r>
            <a:r>
              <a:rPr lang="en-US" sz="2000" dirty="0" err="1">
                <a:solidFill>
                  <a:srgbClr val="000000"/>
                </a:solidFill>
                <a:latin typeface="Times New Roman"/>
                <a:ea typeface="Times New Roman"/>
                <a:cs typeface="Times New Roman"/>
                <a:sym typeface="Times New Roman"/>
              </a:rPr>
              <a:t>neigborhood</a:t>
            </a:r>
            <a:r>
              <a:rPr lang="en-US" sz="2000" dirty="0">
                <a:solidFill>
                  <a:srgbClr val="000000"/>
                </a:solidFill>
                <a:latin typeface="Times New Roman"/>
                <a:ea typeface="Times New Roman"/>
                <a:cs typeface="Times New Roman"/>
                <a:sym typeface="Times New Roman"/>
              </a:rPr>
              <a:t> pixels are represented in the form of a square grid as follows:</a:t>
            </a:r>
          </a:p>
        </p:txBody>
      </p:sp>
      <p:sp>
        <p:nvSpPr>
          <p:cNvPr id="17" name="TextBox 16">
            <a:extLst>
              <a:ext uri="{FF2B5EF4-FFF2-40B4-BE49-F238E27FC236}">
                <a16:creationId xmlns:a16="http://schemas.microsoft.com/office/drawing/2014/main" id="{4F6A0606-364B-BD52-9738-D80BA7DB6957}"/>
              </a:ext>
            </a:extLst>
          </p:cNvPr>
          <p:cNvSpPr txBox="1"/>
          <p:nvPr/>
        </p:nvSpPr>
        <p:spPr>
          <a:xfrm>
            <a:off x="8458200" y="3238500"/>
            <a:ext cx="7633827" cy="400110"/>
          </a:xfrm>
          <a:prstGeom prst="rect">
            <a:avLst/>
          </a:prstGeom>
          <a:noFill/>
        </p:spPr>
        <p:txBody>
          <a:bodyPr wrap="square">
            <a:spAutoFit/>
          </a:bodyPr>
          <a:lstStyle/>
          <a:p>
            <a:r>
              <a:rPr lang="en-US" sz="2000" dirty="0"/>
              <a:t>where,</a:t>
            </a:r>
            <a:r>
              <a:rPr lang="en-US" sz="2000" b="1" dirty="0"/>
              <a:t>  P(</a:t>
            </a:r>
            <a:r>
              <a:rPr lang="en-US" sz="2000" b="1" dirty="0" err="1"/>
              <a:t>i,j</a:t>
            </a:r>
            <a:r>
              <a:rPr lang="en-US" sz="2000" b="1" dirty="0"/>
              <a:t>) : represents intensity of pixel at (</a:t>
            </a:r>
            <a:r>
              <a:rPr lang="en-US" sz="2000" b="1" dirty="0" err="1"/>
              <a:t>i,j</a:t>
            </a:r>
            <a:r>
              <a:rPr lang="en-US" sz="2000" b="1" dirty="0"/>
              <a:t>)</a:t>
            </a:r>
            <a:endParaRPr lang="en-IN" sz="2000" b="1" dirty="0"/>
          </a:p>
        </p:txBody>
      </p:sp>
      <p:pic>
        <p:nvPicPr>
          <p:cNvPr id="33795" name="Picture 3"/>
          <p:cNvPicPr>
            <a:picLocks noChangeAspect="1" noChangeArrowheads="1"/>
          </p:cNvPicPr>
          <p:nvPr/>
        </p:nvPicPr>
        <p:blipFill>
          <a:blip r:embed="rId2" cstate="print"/>
          <a:srcRect/>
          <a:stretch>
            <a:fillRect/>
          </a:stretch>
        </p:blipFill>
        <p:spPr bwMode="auto">
          <a:xfrm>
            <a:off x="4615296" y="2933701"/>
            <a:ext cx="3182215" cy="1143000"/>
          </a:xfrm>
          <a:prstGeom prst="rect">
            <a:avLst/>
          </a:prstGeom>
          <a:noFill/>
          <a:ln w="9525">
            <a:noFill/>
            <a:miter lim="800000"/>
            <a:headEnd/>
            <a:tailEnd/>
          </a:ln>
        </p:spPr>
      </p:pic>
      <p:sp>
        <p:nvSpPr>
          <p:cNvPr id="19" name="TextBox 16"/>
          <p:cNvSpPr txBox="1"/>
          <p:nvPr/>
        </p:nvSpPr>
        <p:spPr>
          <a:xfrm>
            <a:off x="1066800" y="4457700"/>
            <a:ext cx="17221200" cy="307777"/>
          </a:xfrm>
          <a:prstGeom prst="rect">
            <a:avLst/>
          </a:prstGeom>
        </p:spPr>
        <p:txBody>
          <a:bodyPr wrap="square" lIns="0" tIns="0" rIns="0" bIns="0" rtlCol="0" anchor="t">
            <a:spAutoFit/>
          </a:bodyPr>
          <a:lstStyle/>
          <a:p>
            <a:pPr>
              <a:spcBef>
                <a:spcPct val="0"/>
              </a:spcBef>
            </a:pPr>
            <a:r>
              <a:rPr lang="en-US" sz="2000" dirty="0">
                <a:solidFill>
                  <a:srgbClr val="000000"/>
                </a:solidFill>
                <a:latin typeface="Times New Roman"/>
                <a:ea typeface="Times New Roman"/>
                <a:cs typeface="Times New Roman"/>
                <a:sym typeface="Times New Roman"/>
              </a:rPr>
              <a:t>   For a given pixel, </a:t>
            </a:r>
            <a:r>
              <a:rPr lang="en-US" sz="2000" b="1" dirty="0">
                <a:solidFill>
                  <a:srgbClr val="000000"/>
                </a:solidFill>
                <a:latin typeface="Times New Roman"/>
                <a:ea typeface="Times New Roman"/>
                <a:cs typeface="Times New Roman"/>
                <a:sym typeface="Times New Roman"/>
              </a:rPr>
              <a:t>𝑃</a:t>
            </a:r>
            <a:r>
              <a:rPr lang="en-US" sz="2000" b="1" baseline="-25000" dirty="0" err="1">
                <a:solidFill>
                  <a:srgbClr val="000000"/>
                </a:solidFill>
                <a:latin typeface="Times New Roman"/>
                <a:ea typeface="Times New Roman"/>
                <a:cs typeface="Times New Roman"/>
                <a:sym typeface="Times New Roman"/>
              </a:rPr>
              <a:t>i,j</a:t>
            </a:r>
            <a:r>
              <a:rPr lang="en-US" sz="2000" b="1" baseline="-25000" dirty="0">
                <a:solidFill>
                  <a:srgbClr val="000000"/>
                </a:solidFill>
                <a:latin typeface="Times New Roman"/>
                <a:ea typeface="Times New Roman"/>
                <a:cs typeface="Times New Roman"/>
                <a:sym typeface="Times New Roman"/>
              </a:rPr>
              <a:t> </a:t>
            </a:r>
            <a:r>
              <a:rPr lang="en-US" sz="2000" dirty="0">
                <a:solidFill>
                  <a:srgbClr val="000000"/>
                </a:solidFill>
                <a:latin typeface="Times New Roman"/>
                <a:ea typeface="Times New Roman"/>
                <a:cs typeface="Times New Roman"/>
                <a:sym typeface="Times New Roman"/>
              </a:rPr>
              <a:t>, intensity at the unknown data point after averaging its neighboring pixels is:</a:t>
            </a:r>
          </a:p>
        </p:txBody>
      </p:sp>
      <p:pic>
        <p:nvPicPr>
          <p:cNvPr id="33798" name="Picture 6"/>
          <p:cNvPicPr>
            <a:picLocks noChangeAspect="1" noChangeArrowheads="1"/>
          </p:cNvPicPr>
          <p:nvPr/>
        </p:nvPicPr>
        <p:blipFill>
          <a:blip r:embed="rId3" cstate="print"/>
          <a:srcRect/>
          <a:stretch>
            <a:fillRect/>
          </a:stretch>
        </p:blipFill>
        <p:spPr bwMode="auto">
          <a:xfrm>
            <a:off x="3200400" y="5219700"/>
            <a:ext cx="10820400" cy="564482"/>
          </a:xfrm>
          <a:prstGeom prst="rect">
            <a:avLst/>
          </a:prstGeom>
          <a:noFill/>
          <a:ln w="9525">
            <a:noFill/>
            <a:miter lim="800000"/>
            <a:headEnd/>
            <a:tailEnd/>
          </a:ln>
        </p:spPr>
      </p:pic>
      <p:sp>
        <p:nvSpPr>
          <p:cNvPr id="22" name="TextBox 16"/>
          <p:cNvSpPr txBox="1"/>
          <p:nvPr/>
        </p:nvSpPr>
        <p:spPr>
          <a:xfrm>
            <a:off x="838200" y="6210300"/>
            <a:ext cx="17221200" cy="369332"/>
          </a:xfrm>
          <a:prstGeom prst="rect">
            <a:avLst/>
          </a:prstGeom>
        </p:spPr>
        <p:txBody>
          <a:bodyPr wrap="square" lIns="0" tIns="0" rIns="0" bIns="0" rtlCol="0" anchor="t">
            <a:spAutoFit/>
          </a:bodyPr>
          <a:lstStyle/>
          <a:p>
            <a:pPr>
              <a:spcBef>
                <a:spcPct val="0"/>
              </a:spcBef>
              <a:buFont typeface="Wingdings" pitchFamily="2" charset="2"/>
              <a:buChar char="Ø"/>
            </a:pPr>
            <a:r>
              <a:rPr lang="en-US" sz="2400" dirty="0">
                <a:solidFill>
                  <a:srgbClr val="000000"/>
                </a:solidFill>
                <a:latin typeface="Times New Roman"/>
                <a:ea typeface="Times New Roman"/>
                <a:cs typeface="Times New Roman"/>
                <a:sym typeface="Times New Roman"/>
              </a:rPr>
              <a:t>  </a:t>
            </a:r>
            <a:r>
              <a:rPr lang="en-US" sz="2000" b="1" u="sng" dirty="0">
                <a:solidFill>
                  <a:srgbClr val="000000"/>
                </a:solidFill>
                <a:latin typeface="Times New Roman"/>
                <a:ea typeface="Times New Roman"/>
                <a:cs typeface="Times New Roman"/>
                <a:sym typeface="Times New Roman"/>
              </a:rPr>
              <a:t>Fractal Interpolation using Affine Transformation</a:t>
            </a:r>
            <a:r>
              <a:rPr lang="en-US" sz="2000" b="1" dirty="0">
                <a:solidFill>
                  <a:srgbClr val="000000"/>
                </a:solidFill>
                <a:latin typeface="Times New Roman"/>
                <a:ea typeface="Times New Roman"/>
                <a:cs typeface="Times New Roman"/>
                <a:sym typeface="Times New Roman"/>
              </a:rPr>
              <a:t>: </a:t>
            </a:r>
            <a:r>
              <a:rPr lang="en-US" sz="2000" dirty="0">
                <a:solidFill>
                  <a:srgbClr val="000000"/>
                </a:solidFill>
                <a:latin typeface="Times New Roman"/>
                <a:ea typeface="Times New Roman"/>
                <a:cs typeface="Times New Roman"/>
                <a:sym typeface="Times New Roman"/>
              </a:rPr>
              <a:t>An affine transformation, T, in two-dimension can be written as:</a:t>
            </a:r>
          </a:p>
        </p:txBody>
      </p:sp>
      <p:pic>
        <p:nvPicPr>
          <p:cNvPr id="33799" name="Picture 7"/>
          <p:cNvPicPr>
            <a:picLocks noChangeAspect="1" noChangeArrowheads="1"/>
          </p:cNvPicPr>
          <p:nvPr/>
        </p:nvPicPr>
        <p:blipFill>
          <a:blip r:embed="rId4" cstate="print"/>
          <a:srcRect/>
          <a:stretch>
            <a:fillRect/>
          </a:stretch>
        </p:blipFill>
        <p:spPr bwMode="auto">
          <a:xfrm>
            <a:off x="13487400" y="6134100"/>
            <a:ext cx="2190750" cy="599574"/>
          </a:xfrm>
          <a:prstGeom prst="rect">
            <a:avLst/>
          </a:prstGeom>
          <a:noFill/>
          <a:ln w="9525">
            <a:noFill/>
            <a:miter lim="800000"/>
            <a:headEnd/>
            <a:tailEnd/>
          </a:ln>
        </p:spPr>
      </p:pic>
      <p:pic>
        <p:nvPicPr>
          <p:cNvPr id="33801" name="Picture 9"/>
          <p:cNvPicPr>
            <a:picLocks noChangeAspect="1" noChangeArrowheads="1"/>
          </p:cNvPicPr>
          <p:nvPr/>
        </p:nvPicPr>
        <p:blipFill>
          <a:blip r:embed="rId5" cstate="print"/>
          <a:srcRect/>
          <a:stretch>
            <a:fillRect/>
          </a:stretch>
        </p:blipFill>
        <p:spPr bwMode="auto">
          <a:xfrm>
            <a:off x="11582400" y="4229100"/>
            <a:ext cx="3276600" cy="875338"/>
          </a:xfrm>
          <a:prstGeom prst="rect">
            <a:avLst/>
          </a:prstGeom>
          <a:noFill/>
          <a:ln w="9525">
            <a:noFill/>
            <a:miter lim="800000"/>
            <a:headEnd/>
            <a:tailEnd/>
          </a:ln>
        </p:spPr>
      </p:pic>
      <p:sp>
        <p:nvSpPr>
          <p:cNvPr id="27" name="TextBox 16"/>
          <p:cNvSpPr txBox="1"/>
          <p:nvPr/>
        </p:nvSpPr>
        <p:spPr>
          <a:xfrm>
            <a:off x="1066800" y="6972300"/>
            <a:ext cx="17221200" cy="307777"/>
          </a:xfrm>
          <a:prstGeom prst="rect">
            <a:avLst/>
          </a:prstGeom>
        </p:spPr>
        <p:txBody>
          <a:bodyPr wrap="square" lIns="0" tIns="0" rIns="0" bIns="0" rtlCol="0" anchor="t">
            <a:spAutoFit/>
          </a:bodyPr>
          <a:lstStyle/>
          <a:p>
            <a:pPr marL="457200" indent="-457200">
              <a:spcBef>
                <a:spcPct val="0"/>
              </a:spcBef>
              <a:buFont typeface="+mj-lt"/>
              <a:buAutoNum type="alphaLcPeriod"/>
            </a:pPr>
            <a:r>
              <a:rPr lang="en-US" sz="2000" u="sng" dirty="0">
                <a:solidFill>
                  <a:srgbClr val="000000"/>
                </a:solidFill>
                <a:latin typeface="Times New Roman"/>
                <a:ea typeface="Times New Roman"/>
                <a:cs typeface="Times New Roman"/>
                <a:sym typeface="Times New Roman"/>
              </a:rPr>
              <a:t>Translation:</a:t>
            </a:r>
            <a:r>
              <a:rPr lang="en-US" sz="2000" dirty="0">
                <a:solidFill>
                  <a:srgbClr val="000000"/>
                </a:solidFill>
                <a:latin typeface="Times New Roman"/>
                <a:ea typeface="Times New Roman"/>
                <a:cs typeface="Times New Roman"/>
                <a:sym typeface="Times New Roman"/>
              </a:rPr>
              <a:t>  Transformation Matrix for translation is given as: </a:t>
            </a:r>
          </a:p>
        </p:txBody>
      </p:sp>
      <p:pic>
        <p:nvPicPr>
          <p:cNvPr id="33803" name="Picture 11"/>
          <p:cNvPicPr>
            <a:picLocks noChangeAspect="1" noChangeArrowheads="1"/>
          </p:cNvPicPr>
          <p:nvPr/>
        </p:nvPicPr>
        <p:blipFill>
          <a:blip r:embed="rId6" cstate="print"/>
          <a:srcRect/>
          <a:stretch>
            <a:fillRect/>
          </a:stretch>
        </p:blipFill>
        <p:spPr bwMode="auto">
          <a:xfrm>
            <a:off x="7924800" y="6591300"/>
            <a:ext cx="2856066" cy="1045725"/>
          </a:xfrm>
          <a:prstGeom prst="rect">
            <a:avLst/>
          </a:prstGeom>
          <a:noFill/>
          <a:ln w="9525">
            <a:noFill/>
            <a:miter lim="800000"/>
            <a:headEnd/>
            <a:tailEnd/>
          </a:ln>
        </p:spPr>
      </p:pic>
      <p:sp>
        <p:nvSpPr>
          <p:cNvPr id="30" name="TextBox 16"/>
          <p:cNvSpPr txBox="1"/>
          <p:nvPr/>
        </p:nvSpPr>
        <p:spPr>
          <a:xfrm>
            <a:off x="1066800" y="7658100"/>
            <a:ext cx="17221200" cy="615553"/>
          </a:xfrm>
          <a:prstGeom prst="rect">
            <a:avLst/>
          </a:prstGeom>
        </p:spPr>
        <p:txBody>
          <a:bodyPr wrap="square" lIns="0" tIns="0" rIns="0" bIns="0" rtlCol="0" anchor="t">
            <a:spAutoFit/>
          </a:bodyPr>
          <a:lstStyle/>
          <a:p>
            <a:pPr marL="457200" indent="-457200">
              <a:spcBef>
                <a:spcPct val="0"/>
              </a:spcBef>
              <a:buFont typeface="+mj-lt"/>
              <a:buAutoNum type="alphaLcPeriod"/>
            </a:pPr>
            <a:endParaRPr lang="en-US" sz="2000" u="sng" dirty="0">
              <a:solidFill>
                <a:srgbClr val="000000"/>
              </a:solidFill>
              <a:latin typeface="Times New Roman"/>
              <a:ea typeface="Times New Roman"/>
              <a:cs typeface="Times New Roman"/>
              <a:sym typeface="Times New Roman"/>
            </a:endParaRPr>
          </a:p>
          <a:p>
            <a:pPr marL="457200" indent="-457200">
              <a:spcBef>
                <a:spcPct val="0"/>
              </a:spcBef>
            </a:pPr>
            <a:r>
              <a:rPr lang="en-US" sz="2000" dirty="0">
                <a:solidFill>
                  <a:srgbClr val="000000"/>
                </a:solidFill>
                <a:latin typeface="Times New Roman"/>
                <a:ea typeface="Times New Roman"/>
                <a:cs typeface="Times New Roman"/>
                <a:sym typeface="Times New Roman"/>
              </a:rPr>
              <a:t>b.    </a:t>
            </a:r>
            <a:r>
              <a:rPr lang="en-US" sz="2000" u="sng" dirty="0">
                <a:solidFill>
                  <a:srgbClr val="000000"/>
                </a:solidFill>
                <a:latin typeface="Times New Roman"/>
                <a:ea typeface="Times New Roman"/>
                <a:cs typeface="Times New Roman"/>
                <a:sym typeface="Times New Roman"/>
              </a:rPr>
              <a:t>Scaling:</a:t>
            </a:r>
            <a:r>
              <a:rPr lang="en-US" sz="2000" dirty="0">
                <a:solidFill>
                  <a:srgbClr val="000000"/>
                </a:solidFill>
                <a:latin typeface="Times New Roman"/>
                <a:ea typeface="Times New Roman"/>
                <a:cs typeface="Times New Roman"/>
                <a:sym typeface="Times New Roman"/>
              </a:rPr>
              <a:t>  Transformation Matrix for scaling is given as: </a:t>
            </a:r>
          </a:p>
        </p:txBody>
      </p:sp>
      <p:sp>
        <p:nvSpPr>
          <p:cNvPr id="31" name="TextBox 16"/>
          <p:cNvSpPr txBox="1"/>
          <p:nvPr/>
        </p:nvSpPr>
        <p:spPr>
          <a:xfrm>
            <a:off x="1066800" y="8724900"/>
            <a:ext cx="17221200" cy="615553"/>
          </a:xfrm>
          <a:prstGeom prst="rect">
            <a:avLst/>
          </a:prstGeom>
        </p:spPr>
        <p:txBody>
          <a:bodyPr wrap="square" lIns="0" tIns="0" rIns="0" bIns="0" rtlCol="0" anchor="t">
            <a:spAutoFit/>
          </a:bodyPr>
          <a:lstStyle/>
          <a:p>
            <a:pPr marL="457200" indent="-457200">
              <a:spcBef>
                <a:spcPct val="0"/>
              </a:spcBef>
              <a:buFont typeface="+mj-lt"/>
              <a:buAutoNum type="alphaLcPeriod"/>
            </a:pPr>
            <a:endParaRPr lang="en-US" sz="2000" u="sng" dirty="0">
              <a:solidFill>
                <a:srgbClr val="000000"/>
              </a:solidFill>
              <a:latin typeface="Times New Roman"/>
              <a:ea typeface="Times New Roman"/>
              <a:cs typeface="Times New Roman"/>
              <a:sym typeface="Times New Roman"/>
            </a:endParaRPr>
          </a:p>
          <a:p>
            <a:pPr marL="457200" indent="-457200">
              <a:spcBef>
                <a:spcPct val="0"/>
              </a:spcBef>
            </a:pPr>
            <a:r>
              <a:rPr lang="en-US" sz="2000" dirty="0">
                <a:solidFill>
                  <a:srgbClr val="000000"/>
                </a:solidFill>
                <a:latin typeface="Times New Roman"/>
                <a:ea typeface="Times New Roman"/>
                <a:cs typeface="Times New Roman"/>
                <a:sym typeface="Times New Roman"/>
              </a:rPr>
              <a:t>c.    </a:t>
            </a:r>
            <a:r>
              <a:rPr lang="en-US" sz="2000" u="sng" dirty="0">
                <a:solidFill>
                  <a:srgbClr val="000000"/>
                </a:solidFill>
                <a:latin typeface="Times New Roman"/>
                <a:ea typeface="Times New Roman"/>
                <a:cs typeface="Times New Roman"/>
                <a:sym typeface="Times New Roman"/>
              </a:rPr>
              <a:t>Rotation:</a:t>
            </a:r>
            <a:r>
              <a:rPr lang="en-US" sz="2000" dirty="0">
                <a:solidFill>
                  <a:srgbClr val="000000"/>
                </a:solidFill>
                <a:latin typeface="Times New Roman"/>
                <a:ea typeface="Times New Roman"/>
                <a:cs typeface="Times New Roman"/>
                <a:sym typeface="Times New Roman"/>
              </a:rPr>
              <a:t>  Transformation Matrix for rotation is given as: </a:t>
            </a:r>
          </a:p>
        </p:txBody>
      </p:sp>
      <p:pic>
        <p:nvPicPr>
          <p:cNvPr id="33805" name="Picture 13"/>
          <p:cNvPicPr>
            <a:picLocks noChangeAspect="1" noChangeArrowheads="1"/>
          </p:cNvPicPr>
          <p:nvPr/>
        </p:nvPicPr>
        <p:blipFill>
          <a:blip r:embed="rId7" cstate="print"/>
          <a:srcRect/>
          <a:stretch>
            <a:fillRect/>
          </a:stretch>
        </p:blipFill>
        <p:spPr bwMode="auto">
          <a:xfrm>
            <a:off x="7391400" y="7658100"/>
            <a:ext cx="2505075" cy="978727"/>
          </a:xfrm>
          <a:prstGeom prst="rect">
            <a:avLst/>
          </a:prstGeom>
          <a:noFill/>
          <a:ln w="9525">
            <a:noFill/>
            <a:miter lim="800000"/>
            <a:headEnd/>
            <a:tailEnd/>
          </a:ln>
        </p:spPr>
      </p:pic>
      <p:pic>
        <p:nvPicPr>
          <p:cNvPr id="33806" name="Picture 14"/>
          <p:cNvPicPr>
            <a:picLocks noChangeAspect="1" noChangeArrowheads="1"/>
          </p:cNvPicPr>
          <p:nvPr/>
        </p:nvPicPr>
        <p:blipFill>
          <a:blip r:embed="rId8" cstate="print"/>
          <a:srcRect/>
          <a:stretch>
            <a:fillRect/>
          </a:stretch>
        </p:blipFill>
        <p:spPr bwMode="auto">
          <a:xfrm>
            <a:off x="7696200" y="8648700"/>
            <a:ext cx="3222626" cy="10668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p:nvPr/>
        </p:nvGrpSpPr>
        <p:grpSpPr>
          <a:xfrm>
            <a:off x="16002000" y="0"/>
            <a:ext cx="1562612" cy="1673225"/>
            <a:chOff x="0" y="0"/>
            <a:chExt cx="2083482" cy="2230967"/>
          </a:xfrm>
        </p:grpSpPr>
        <p:grpSp>
          <p:nvGrpSpPr>
            <p:cNvPr id="3"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1"/>
              <a:ext cx="2083482" cy="1246411"/>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9</a:t>
              </a:r>
            </a:p>
          </p:txBody>
        </p:sp>
      </p:grpSp>
      <p:sp>
        <p:nvSpPr>
          <p:cNvPr id="13" name="TextBox 13"/>
          <p:cNvSpPr txBox="1"/>
          <p:nvPr/>
        </p:nvSpPr>
        <p:spPr>
          <a:xfrm>
            <a:off x="3276600" y="342900"/>
            <a:ext cx="11734800" cy="11133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9663"/>
              </a:lnSpc>
            </a:pPr>
            <a:r>
              <a:rPr lang="en-US" sz="6000" b="1" dirty="0">
                <a:solidFill>
                  <a:srgbClr val="000000"/>
                </a:solidFill>
                <a:latin typeface="Times New Roman" pitchFamily="18" charset="0"/>
                <a:ea typeface="Alatsi"/>
                <a:cs typeface="Times New Roman" pitchFamily="18" charset="0"/>
                <a:sym typeface="Alatsi"/>
              </a:rPr>
              <a:t>FRACTAL INTERPOLATION</a:t>
            </a:r>
          </a:p>
        </p:txBody>
      </p:sp>
      <p:pic>
        <p:nvPicPr>
          <p:cNvPr id="36866" name="Picture 2" descr="C:\Users\RKCC\AppData\Local\Microsoft\Windows\INetCache\IE\PCRM1R6A\Fractal[1].png"/>
          <p:cNvPicPr>
            <a:picLocks noChangeAspect="1" noChangeArrowheads="1"/>
          </p:cNvPicPr>
          <p:nvPr/>
        </p:nvPicPr>
        <p:blipFill>
          <a:blip r:embed="rId2" cstate="print"/>
          <a:srcRect t="18146"/>
          <a:stretch>
            <a:fillRect/>
          </a:stretch>
        </p:blipFill>
        <p:spPr bwMode="auto">
          <a:xfrm>
            <a:off x="2514600" y="1866900"/>
            <a:ext cx="12877800" cy="790575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6078200"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10</a:t>
              </a:r>
            </a:p>
          </p:txBody>
        </p:sp>
      </p:grpSp>
      <p:sp>
        <p:nvSpPr>
          <p:cNvPr id="13" name="TextBox 13"/>
          <p:cNvSpPr txBox="1"/>
          <p:nvPr/>
        </p:nvSpPr>
        <p:spPr>
          <a:xfrm>
            <a:off x="1524000" y="342900"/>
            <a:ext cx="14706600" cy="12439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9663"/>
              </a:lnSpc>
            </a:pPr>
            <a:r>
              <a:rPr lang="en-US" sz="6000" b="1" dirty="0">
                <a:solidFill>
                  <a:srgbClr val="000000"/>
                </a:solidFill>
                <a:latin typeface="Times New Roman" pitchFamily="18" charset="0"/>
                <a:ea typeface="Alatsi"/>
                <a:cs typeface="Times New Roman" pitchFamily="18" charset="0"/>
                <a:sym typeface="Alatsi"/>
              </a:rPr>
              <a:t>INPAINTING v/s INTERPOLATION</a:t>
            </a:r>
          </a:p>
        </p:txBody>
      </p:sp>
      <p:pic>
        <p:nvPicPr>
          <p:cNvPr id="9218" name="Picture 2" descr="D:\Interpolation methodology.drawio (1).png"/>
          <p:cNvPicPr>
            <a:picLocks noChangeAspect="1" noChangeArrowheads="1"/>
          </p:cNvPicPr>
          <p:nvPr/>
        </p:nvPicPr>
        <p:blipFill>
          <a:blip r:embed="rId2" cstate="print"/>
          <a:srcRect/>
          <a:stretch>
            <a:fillRect/>
          </a:stretch>
        </p:blipFill>
        <p:spPr bwMode="auto">
          <a:xfrm>
            <a:off x="1600200" y="1943100"/>
            <a:ext cx="14630400" cy="7921208"/>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2"/>
          <p:cNvGrpSpPr/>
          <p:nvPr/>
        </p:nvGrpSpPr>
        <p:grpSpPr>
          <a:xfrm>
            <a:off x="12115800" y="7353300"/>
            <a:ext cx="5486399" cy="1066800"/>
            <a:chOff x="0" y="0"/>
            <a:chExt cx="2022879" cy="788590"/>
          </a:xfrm>
        </p:grpSpPr>
        <p:sp>
          <p:nvSpPr>
            <p:cNvPr id="46" name="Freeform 3"/>
            <p:cNvSpPr/>
            <p:nvPr/>
          </p:nvSpPr>
          <p:spPr>
            <a:xfrm>
              <a:off x="0" y="0"/>
              <a:ext cx="2022879" cy="788590"/>
            </a:xfrm>
            <a:custGeom>
              <a:avLst/>
              <a:gdLst/>
              <a:ahLst/>
              <a:cxnLst/>
              <a:rect l="l" t="t" r="r" b="b"/>
              <a:pathLst>
                <a:path w="2022879" h="788590">
                  <a:moveTo>
                    <a:pt x="51407" y="0"/>
                  </a:moveTo>
                  <a:lnTo>
                    <a:pt x="1971472" y="0"/>
                  </a:lnTo>
                  <a:cubicBezTo>
                    <a:pt x="1999864" y="0"/>
                    <a:pt x="2022879" y="23016"/>
                    <a:pt x="2022879" y="51407"/>
                  </a:cubicBezTo>
                  <a:lnTo>
                    <a:pt x="2022879" y="737183"/>
                  </a:lnTo>
                  <a:cubicBezTo>
                    <a:pt x="2022879" y="750817"/>
                    <a:pt x="2017463" y="763893"/>
                    <a:pt x="2007822" y="773533"/>
                  </a:cubicBezTo>
                  <a:cubicBezTo>
                    <a:pt x="1998182" y="783174"/>
                    <a:pt x="1985106" y="788590"/>
                    <a:pt x="1971472" y="788590"/>
                  </a:cubicBezTo>
                  <a:lnTo>
                    <a:pt x="51407" y="788590"/>
                  </a:lnTo>
                  <a:cubicBezTo>
                    <a:pt x="37773" y="788590"/>
                    <a:pt x="24697" y="783174"/>
                    <a:pt x="15057" y="773533"/>
                  </a:cubicBezTo>
                  <a:cubicBezTo>
                    <a:pt x="5416" y="763893"/>
                    <a:pt x="0" y="750817"/>
                    <a:pt x="0" y="737183"/>
                  </a:cubicBezTo>
                  <a:lnTo>
                    <a:pt x="0" y="51407"/>
                  </a:lnTo>
                  <a:cubicBezTo>
                    <a:pt x="0" y="37773"/>
                    <a:pt x="5416" y="24697"/>
                    <a:pt x="15057" y="15057"/>
                  </a:cubicBezTo>
                  <a:cubicBezTo>
                    <a:pt x="24697" y="5416"/>
                    <a:pt x="37773" y="0"/>
                    <a:pt x="51407" y="0"/>
                  </a:cubicBezTo>
                  <a:close/>
                </a:path>
              </a:pathLst>
            </a:custGeom>
            <a:solidFill>
              <a:srgbClr val="E9C7C6"/>
            </a:solidFill>
          </p:spPr>
        </p:sp>
        <p:sp>
          <p:nvSpPr>
            <p:cNvPr id="47" name="TextBox 4"/>
            <p:cNvSpPr txBox="1"/>
            <p:nvPr/>
          </p:nvSpPr>
          <p:spPr>
            <a:xfrm>
              <a:off x="0" y="-38100"/>
              <a:ext cx="2022879" cy="826690"/>
            </a:xfrm>
            <a:prstGeom prst="rect">
              <a:avLst/>
            </a:prstGeom>
          </p:spPr>
          <p:txBody>
            <a:bodyPr lIns="50800" tIns="50800" rIns="50800" bIns="50800" rtlCol="0" anchor="ctr"/>
            <a:lstStyle/>
            <a:p>
              <a:pPr algn="ctr">
                <a:lnSpc>
                  <a:spcPts val="2659"/>
                </a:lnSpc>
              </a:pPr>
              <a:endParaRPr/>
            </a:p>
          </p:txBody>
        </p:sp>
      </p:grpSp>
      <p:sp>
        <p:nvSpPr>
          <p:cNvPr id="2" name="TextBox 2"/>
          <p:cNvSpPr txBox="1"/>
          <p:nvPr/>
        </p:nvSpPr>
        <p:spPr>
          <a:xfrm>
            <a:off x="3429000" y="0"/>
            <a:ext cx="10744200" cy="135524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11899"/>
              </a:lnSpc>
            </a:pPr>
            <a:r>
              <a:rPr lang="en-US" sz="6000" dirty="0">
                <a:solidFill>
                  <a:srgbClr val="000000"/>
                </a:solidFill>
                <a:latin typeface="Alatsi"/>
                <a:ea typeface="Alatsi"/>
                <a:cs typeface="Alatsi"/>
                <a:sym typeface="Alatsi"/>
              </a:rPr>
              <a:t>﻿</a:t>
            </a:r>
            <a:r>
              <a:rPr lang="en-US" sz="6000" b="1" dirty="0">
                <a:solidFill>
                  <a:srgbClr val="000000"/>
                </a:solidFill>
                <a:latin typeface="Times New Roman" pitchFamily="18" charset="0"/>
                <a:ea typeface="Alatsi"/>
                <a:cs typeface="Times New Roman" pitchFamily="18" charset="0"/>
                <a:sym typeface="Alatsi"/>
              </a:rPr>
              <a:t>RESULTS: INPAINITNG</a:t>
            </a:r>
          </a:p>
        </p:txBody>
      </p:sp>
      <p:grpSp>
        <p:nvGrpSpPr>
          <p:cNvPr id="7" name="Group 7"/>
          <p:cNvGrpSpPr/>
          <p:nvPr/>
        </p:nvGrpSpPr>
        <p:grpSpPr>
          <a:xfrm>
            <a:off x="15697200" y="0"/>
            <a:ext cx="1562612" cy="1673225"/>
            <a:chOff x="0" y="0"/>
            <a:chExt cx="2083482" cy="2230967"/>
          </a:xfrm>
        </p:grpSpPr>
        <p:grpSp>
          <p:nvGrpSpPr>
            <p:cNvPr id="8" name="Group 8"/>
            <p:cNvGrpSpPr/>
            <p:nvPr/>
          </p:nvGrpSpPr>
          <p:grpSpPr>
            <a:xfrm>
              <a:off x="75599" y="0"/>
              <a:ext cx="1932284" cy="2230967"/>
              <a:chOff x="0" y="0"/>
              <a:chExt cx="703982" cy="812800"/>
            </a:xfrm>
          </p:grpSpPr>
          <p:sp>
            <p:nvSpPr>
              <p:cNvPr id="9" name="Freeform 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0" name="TextBox 1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11</a:t>
              </a:r>
            </a:p>
          </p:txBody>
        </p:sp>
      </p:grpSp>
      <p:pic>
        <p:nvPicPr>
          <p:cNvPr id="29" name="Picture 28">
            <a:extLst>
              <a:ext uri="{FF2B5EF4-FFF2-40B4-BE49-F238E27FC236}">
                <a16:creationId xmlns:a16="http://schemas.microsoft.com/office/drawing/2014/main" id="{488D6DF7-A9BD-889F-8123-E32F455CAE46}"/>
              </a:ext>
            </a:extLst>
          </p:cNvPr>
          <p:cNvPicPr>
            <a:picLocks noChangeAspect="1"/>
          </p:cNvPicPr>
          <p:nvPr/>
        </p:nvPicPr>
        <p:blipFill>
          <a:blip r:embed="rId2" cstate="print"/>
          <a:stretch>
            <a:fillRect/>
          </a:stretch>
        </p:blipFill>
        <p:spPr>
          <a:xfrm>
            <a:off x="2209800" y="2019300"/>
            <a:ext cx="2987504" cy="3048000"/>
          </a:xfrm>
          <a:prstGeom prst="rect">
            <a:avLst/>
          </a:prstGeom>
          <a:ln>
            <a:noFill/>
          </a:ln>
          <a:effectLst>
            <a:outerShdw blurRad="292100" dist="139700" dir="2700000" algn="tl" rotWithShape="0">
              <a:srgbClr val="333333">
                <a:alpha val="65000"/>
              </a:srgbClr>
            </a:outerShdw>
          </a:effectLst>
        </p:spPr>
      </p:pic>
      <p:pic>
        <p:nvPicPr>
          <p:cNvPr id="30" name="Picture 29">
            <a:extLst>
              <a:ext uri="{FF2B5EF4-FFF2-40B4-BE49-F238E27FC236}">
                <a16:creationId xmlns:a16="http://schemas.microsoft.com/office/drawing/2014/main" id="{47EE1D81-11B2-40A5-0623-89D37DD1A646}"/>
              </a:ext>
            </a:extLst>
          </p:cNvPr>
          <p:cNvPicPr>
            <a:picLocks noChangeAspect="1"/>
          </p:cNvPicPr>
          <p:nvPr/>
        </p:nvPicPr>
        <p:blipFill>
          <a:blip r:embed="rId3" cstate="print"/>
          <a:stretch>
            <a:fillRect/>
          </a:stretch>
        </p:blipFill>
        <p:spPr>
          <a:xfrm>
            <a:off x="11887200" y="2019300"/>
            <a:ext cx="2997870" cy="3049307"/>
          </a:xfrm>
          <a:prstGeom prst="rect">
            <a:avLst/>
          </a:prstGeom>
          <a:ln>
            <a:noFill/>
          </a:ln>
          <a:effectLst>
            <a:outerShdw blurRad="292100" dist="139700" dir="2700000" algn="tl" rotWithShape="0">
              <a:srgbClr val="333333">
                <a:alpha val="65000"/>
              </a:srgbClr>
            </a:outerShdw>
          </a:effectLst>
        </p:spPr>
      </p:pic>
      <p:pic>
        <p:nvPicPr>
          <p:cNvPr id="31" name="Picture 30">
            <a:extLst>
              <a:ext uri="{FF2B5EF4-FFF2-40B4-BE49-F238E27FC236}">
                <a16:creationId xmlns:a16="http://schemas.microsoft.com/office/drawing/2014/main" id="{53EEE016-4D7D-5E8B-C729-44270C05CD00}"/>
              </a:ext>
            </a:extLst>
          </p:cNvPr>
          <p:cNvPicPr>
            <a:picLocks noChangeAspect="1"/>
          </p:cNvPicPr>
          <p:nvPr/>
        </p:nvPicPr>
        <p:blipFill>
          <a:blip r:embed="rId4" cstate="print"/>
          <a:stretch>
            <a:fillRect/>
          </a:stretch>
        </p:blipFill>
        <p:spPr>
          <a:xfrm>
            <a:off x="2286000" y="6210300"/>
            <a:ext cx="3052246" cy="3139709"/>
          </a:xfrm>
          <a:prstGeom prst="rect">
            <a:avLst/>
          </a:prstGeom>
          <a:ln>
            <a:noFill/>
          </a:ln>
          <a:effectLst>
            <a:outerShdw blurRad="292100" dist="139700" dir="2700000" algn="tl" rotWithShape="0">
              <a:srgbClr val="333333">
                <a:alpha val="65000"/>
              </a:srgbClr>
            </a:outerShdw>
          </a:effectLst>
        </p:spPr>
      </p:pic>
      <p:pic>
        <p:nvPicPr>
          <p:cNvPr id="32" name="Picture 31">
            <a:extLst>
              <a:ext uri="{FF2B5EF4-FFF2-40B4-BE49-F238E27FC236}">
                <a16:creationId xmlns:a16="http://schemas.microsoft.com/office/drawing/2014/main" id="{F643C571-8126-7FCE-2975-3569AC171621}"/>
              </a:ext>
            </a:extLst>
          </p:cNvPr>
          <p:cNvPicPr>
            <a:picLocks noChangeAspect="1"/>
          </p:cNvPicPr>
          <p:nvPr/>
        </p:nvPicPr>
        <p:blipFill>
          <a:blip r:embed="rId5" cstate="print"/>
          <a:stretch>
            <a:fillRect/>
          </a:stretch>
        </p:blipFill>
        <p:spPr>
          <a:xfrm>
            <a:off x="7162800" y="2019300"/>
            <a:ext cx="3039128" cy="3124200"/>
          </a:xfrm>
          <a:prstGeom prst="rect">
            <a:avLst/>
          </a:prstGeom>
          <a:ln>
            <a:no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30E4D96A-537A-1611-CAFB-EEE59C6AE9DA}"/>
              </a:ext>
            </a:extLst>
          </p:cNvPr>
          <p:cNvPicPr>
            <a:picLocks noChangeAspect="1"/>
          </p:cNvPicPr>
          <p:nvPr/>
        </p:nvPicPr>
        <p:blipFill>
          <a:blip r:embed="rId5" cstate="print"/>
          <a:stretch>
            <a:fillRect/>
          </a:stretch>
        </p:blipFill>
        <p:spPr>
          <a:xfrm>
            <a:off x="7162800" y="6134100"/>
            <a:ext cx="3048000" cy="3133320"/>
          </a:xfrm>
          <a:prstGeom prst="rect">
            <a:avLst/>
          </a:prstGeom>
          <a:ln>
            <a:noFill/>
          </a:ln>
          <a:effectLst>
            <a:outerShdw blurRad="292100" dist="139700" dir="2700000" algn="tl" rotWithShape="0">
              <a:srgbClr val="333333">
                <a:alpha val="65000"/>
              </a:srgbClr>
            </a:outerShdw>
          </a:effectLst>
        </p:spPr>
      </p:pic>
      <p:sp>
        <p:nvSpPr>
          <p:cNvPr id="35" name="Rectangle 34"/>
          <p:cNvSpPr/>
          <p:nvPr/>
        </p:nvSpPr>
        <p:spPr>
          <a:xfrm>
            <a:off x="1828800" y="5219700"/>
            <a:ext cx="3810000" cy="707886"/>
          </a:xfrm>
          <a:prstGeom prst="rect">
            <a:avLst/>
          </a:prstGeom>
        </p:spPr>
        <p:txBody>
          <a:bodyPr wrap="square">
            <a:spAutoFit/>
          </a:bodyPr>
          <a:lstStyle/>
          <a:p>
            <a:pPr algn="ctr"/>
            <a:r>
              <a:rPr lang="en-US" sz="2000" b="1" dirty="0"/>
              <a:t>a)  Original Cloudy RGB Image</a:t>
            </a:r>
            <a:br>
              <a:rPr lang="en-US" sz="2000" b="1" dirty="0"/>
            </a:br>
            <a:r>
              <a:rPr lang="en-US" sz="2000" b="1" dirty="0"/>
              <a:t>[ Cloud Coverage: 61.79% ]</a:t>
            </a:r>
          </a:p>
        </p:txBody>
      </p:sp>
      <p:sp>
        <p:nvSpPr>
          <p:cNvPr id="36" name="Rectangle 35"/>
          <p:cNvSpPr/>
          <p:nvPr/>
        </p:nvSpPr>
        <p:spPr>
          <a:xfrm>
            <a:off x="7315200" y="5372100"/>
            <a:ext cx="2613665" cy="400110"/>
          </a:xfrm>
          <a:prstGeom prst="rect">
            <a:avLst/>
          </a:prstGeom>
        </p:spPr>
        <p:txBody>
          <a:bodyPr wrap="none">
            <a:spAutoFit/>
          </a:bodyPr>
          <a:lstStyle/>
          <a:p>
            <a:pPr algn="ctr"/>
            <a:r>
              <a:rPr lang="en-US" sz="2000" b="1" dirty="0"/>
              <a:t>b) Original Clear Image</a:t>
            </a:r>
          </a:p>
        </p:txBody>
      </p:sp>
      <p:sp>
        <p:nvSpPr>
          <p:cNvPr id="37" name="Rectangle 36"/>
          <p:cNvSpPr/>
          <p:nvPr/>
        </p:nvSpPr>
        <p:spPr>
          <a:xfrm>
            <a:off x="7162800" y="9410700"/>
            <a:ext cx="3366434" cy="707886"/>
          </a:xfrm>
          <a:prstGeom prst="rect">
            <a:avLst/>
          </a:prstGeom>
        </p:spPr>
        <p:txBody>
          <a:bodyPr wrap="none">
            <a:spAutoFit/>
          </a:bodyPr>
          <a:lstStyle/>
          <a:p>
            <a:pPr algn="ctr"/>
            <a:r>
              <a:rPr lang="en-US" sz="2000" b="1" dirty="0"/>
              <a:t>e) Generated </a:t>
            </a:r>
            <a:r>
              <a:rPr lang="en-US" sz="2000" b="1" dirty="0" err="1"/>
              <a:t>Inpainted</a:t>
            </a:r>
            <a:r>
              <a:rPr lang="en-US" sz="2000" b="1" dirty="0"/>
              <a:t> Image</a:t>
            </a:r>
            <a:br>
              <a:rPr lang="en-US" sz="2000" b="1" dirty="0"/>
            </a:br>
            <a:r>
              <a:rPr lang="en-US" sz="2000" b="1" dirty="0"/>
              <a:t>[Cloud Coverage: 1.87%]</a:t>
            </a:r>
          </a:p>
        </p:txBody>
      </p:sp>
      <p:sp>
        <p:nvSpPr>
          <p:cNvPr id="38" name="Rectangle 37"/>
          <p:cNvSpPr/>
          <p:nvPr/>
        </p:nvSpPr>
        <p:spPr>
          <a:xfrm>
            <a:off x="2209800" y="9563100"/>
            <a:ext cx="3299749" cy="400110"/>
          </a:xfrm>
          <a:prstGeom prst="rect">
            <a:avLst/>
          </a:prstGeom>
        </p:spPr>
        <p:txBody>
          <a:bodyPr wrap="none">
            <a:spAutoFit/>
          </a:bodyPr>
          <a:lstStyle/>
          <a:p>
            <a:pPr algn="ctr"/>
            <a:r>
              <a:rPr lang="en-US" sz="2000" b="1" dirty="0"/>
              <a:t>d) Cloud removed RGB Image</a:t>
            </a:r>
          </a:p>
        </p:txBody>
      </p:sp>
      <p:sp>
        <p:nvSpPr>
          <p:cNvPr id="40" name="Rectangle 39"/>
          <p:cNvSpPr/>
          <p:nvPr/>
        </p:nvSpPr>
        <p:spPr>
          <a:xfrm>
            <a:off x="11506200" y="5295900"/>
            <a:ext cx="3810000" cy="707886"/>
          </a:xfrm>
          <a:prstGeom prst="rect">
            <a:avLst/>
          </a:prstGeom>
        </p:spPr>
        <p:txBody>
          <a:bodyPr wrap="square">
            <a:spAutoFit/>
          </a:bodyPr>
          <a:lstStyle/>
          <a:p>
            <a:pPr algn="ctr"/>
            <a:r>
              <a:rPr lang="en-US" sz="2000" b="1" dirty="0"/>
              <a:t>c) Cloud Mask with four cover types</a:t>
            </a:r>
          </a:p>
        </p:txBody>
      </p:sp>
      <p:sp>
        <p:nvSpPr>
          <p:cNvPr id="41" name="Chevron 40"/>
          <p:cNvSpPr/>
          <p:nvPr/>
        </p:nvSpPr>
        <p:spPr>
          <a:xfrm>
            <a:off x="5943600" y="7505700"/>
            <a:ext cx="609600" cy="685800"/>
          </a:xfrm>
          <a:prstGeom prst="chevron">
            <a:avLst/>
          </a:prstGeom>
          <a:ln>
            <a:solidFill>
              <a:schemeClr val="tx1"/>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ln w="18415" cmpd="sng">
                <a:solidFill>
                  <a:schemeClr val="tx1"/>
                </a:solidFill>
                <a:prstDash val="solid"/>
              </a:ln>
              <a:solidFill>
                <a:srgbClr val="FFFFFF"/>
              </a:solidFill>
              <a:effectLst>
                <a:outerShdw blurRad="63500" dir="3600000" algn="tl" rotWithShape="0">
                  <a:srgbClr val="000000">
                    <a:alpha val="70000"/>
                  </a:srgbClr>
                </a:outerShdw>
              </a:effectLst>
            </a:endParaRPr>
          </a:p>
        </p:txBody>
      </p:sp>
      <p:sp>
        <p:nvSpPr>
          <p:cNvPr id="48" name="TextBox 20"/>
          <p:cNvSpPr txBox="1"/>
          <p:nvPr/>
        </p:nvSpPr>
        <p:spPr>
          <a:xfrm>
            <a:off x="12344400" y="7505700"/>
            <a:ext cx="5294023" cy="738664"/>
          </a:xfrm>
          <a:prstGeom prst="rect">
            <a:avLst/>
          </a:prstGeom>
        </p:spPr>
        <p:txBody>
          <a:bodyPr wrap="square" lIns="0" tIns="0" rIns="0" bIns="0" rtlCol="0" anchor="t">
            <a:spAutoFit/>
          </a:bodyPr>
          <a:lstStyle/>
          <a:p>
            <a:pPr marL="646662" lvl="1" indent="-323331" algn="l"/>
            <a:r>
              <a:rPr lang="en-US" sz="2400" dirty="0">
                <a:solidFill>
                  <a:srgbClr val="000000"/>
                </a:solidFill>
                <a:latin typeface="Alatsi"/>
                <a:ea typeface="Alatsi"/>
                <a:cs typeface="Alatsi"/>
                <a:sym typeface="Alatsi"/>
              </a:rPr>
              <a:t>Original  Cloudless  Satellite</a:t>
            </a:r>
          </a:p>
          <a:p>
            <a:pPr marL="646662" lvl="1" indent="-323331" algn="l"/>
            <a:r>
              <a:rPr lang="en-US" sz="2400" dirty="0">
                <a:solidFill>
                  <a:srgbClr val="000000"/>
                </a:solidFill>
                <a:latin typeface="Alatsi"/>
                <a:ea typeface="Alatsi"/>
                <a:cs typeface="Alatsi"/>
                <a:sym typeface="Alatsi"/>
              </a:rPr>
              <a:t>Image  Required</a:t>
            </a:r>
          </a:p>
        </p:txBody>
      </p:sp>
      <p:sp>
        <p:nvSpPr>
          <p:cNvPr id="50" name="Freeform 3"/>
          <p:cNvSpPr/>
          <p:nvPr/>
        </p:nvSpPr>
        <p:spPr>
          <a:xfrm>
            <a:off x="11963399" y="6819900"/>
            <a:ext cx="1981200" cy="609600"/>
          </a:xfrm>
          <a:custGeom>
            <a:avLst/>
            <a:gdLst/>
            <a:ahLst/>
            <a:cxnLst/>
            <a:rect l="l" t="t" r="r" b="b"/>
            <a:pathLst>
              <a:path w="2022879" h="788590">
                <a:moveTo>
                  <a:pt x="51407" y="0"/>
                </a:moveTo>
                <a:lnTo>
                  <a:pt x="1971472" y="0"/>
                </a:lnTo>
                <a:cubicBezTo>
                  <a:pt x="1999864" y="0"/>
                  <a:pt x="2022879" y="23016"/>
                  <a:pt x="2022879" y="51407"/>
                </a:cubicBezTo>
                <a:lnTo>
                  <a:pt x="2022879" y="737183"/>
                </a:lnTo>
                <a:cubicBezTo>
                  <a:pt x="2022879" y="750817"/>
                  <a:pt x="2017463" y="763893"/>
                  <a:pt x="2007822" y="773533"/>
                </a:cubicBezTo>
                <a:cubicBezTo>
                  <a:pt x="1998182" y="783174"/>
                  <a:pt x="1985106" y="788590"/>
                  <a:pt x="1971472" y="788590"/>
                </a:cubicBezTo>
                <a:lnTo>
                  <a:pt x="51407" y="788590"/>
                </a:lnTo>
                <a:cubicBezTo>
                  <a:pt x="37773" y="788590"/>
                  <a:pt x="24697" y="783174"/>
                  <a:pt x="15057" y="773533"/>
                </a:cubicBezTo>
                <a:cubicBezTo>
                  <a:pt x="5416" y="763893"/>
                  <a:pt x="0" y="750817"/>
                  <a:pt x="0" y="737183"/>
                </a:cubicBezTo>
                <a:lnTo>
                  <a:pt x="0" y="51407"/>
                </a:lnTo>
                <a:cubicBezTo>
                  <a:pt x="0" y="37773"/>
                  <a:pt x="5416" y="24697"/>
                  <a:pt x="15057" y="15057"/>
                </a:cubicBezTo>
                <a:cubicBezTo>
                  <a:pt x="24697" y="5416"/>
                  <a:pt x="37773" y="0"/>
                  <a:pt x="51407" y="0"/>
                </a:cubicBezTo>
                <a:close/>
              </a:path>
            </a:pathLst>
          </a:custGeom>
          <a:solidFill>
            <a:srgbClr val="9FC3D0"/>
          </a:solidFill>
        </p:spPr>
        <p:txBody>
          <a:bodyPr/>
          <a:lstStyle/>
          <a:p>
            <a:r>
              <a:rPr lang="en-US" sz="4000" dirty="0">
                <a:solidFill>
                  <a:srgbClr val="000000"/>
                </a:solidFill>
                <a:latin typeface="Alatsi"/>
                <a:ea typeface="Alatsi"/>
                <a:cs typeface="Alatsi"/>
                <a:sym typeface="Alatsi"/>
              </a:rPr>
              <a:t> </a:t>
            </a:r>
            <a:r>
              <a:rPr lang="en-US" sz="2800" dirty="0">
                <a:solidFill>
                  <a:srgbClr val="000000"/>
                </a:solidFill>
                <a:latin typeface="Alatsi"/>
                <a:ea typeface="Alatsi"/>
                <a:cs typeface="Alatsi"/>
                <a:sym typeface="Alatsi"/>
              </a:rPr>
              <a:t>Limitation</a:t>
            </a:r>
            <a:endParaRPr lang="en-US" sz="4000" dirty="0"/>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67200" y="-190500"/>
            <a:ext cx="10735348" cy="152605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11899"/>
              </a:lnSpc>
            </a:pPr>
            <a:r>
              <a:rPr lang="en-US" sz="6000" dirty="0">
                <a:solidFill>
                  <a:srgbClr val="000000"/>
                </a:solidFill>
                <a:latin typeface="Alatsi"/>
                <a:ea typeface="Alatsi"/>
                <a:cs typeface="Alatsi"/>
                <a:sym typeface="Alatsi"/>
              </a:rPr>
              <a:t>﻿</a:t>
            </a:r>
            <a:r>
              <a:rPr lang="en-US" sz="6000" b="1" dirty="0">
                <a:solidFill>
                  <a:srgbClr val="000000"/>
                </a:solidFill>
                <a:latin typeface="Times New Roman" pitchFamily="18" charset="0"/>
                <a:ea typeface="Alatsi"/>
                <a:cs typeface="Times New Roman" pitchFamily="18" charset="0"/>
                <a:sym typeface="Alatsi"/>
              </a:rPr>
              <a:t>RESULTS: IDW</a:t>
            </a:r>
          </a:p>
        </p:txBody>
      </p:sp>
      <p:grpSp>
        <p:nvGrpSpPr>
          <p:cNvPr id="3" name="Group 7"/>
          <p:cNvGrpSpPr/>
          <p:nvPr/>
        </p:nvGrpSpPr>
        <p:grpSpPr>
          <a:xfrm>
            <a:off x="15849600" y="0"/>
            <a:ext cx="1562612" cy="1673225"/>
            <a:chOff x="0" y="0"/>
            <a:chExt cx="2083482" cy="2230967"/>
          </a:xfrm>
        </p:grpSpPr>
        <p:grpSp>
          <p:nvGrpSpPr>
            <p:cNvPr id="4" name="Group 8"/>
            <p:cNvGrpSpPr/>
            <p:nvPr/>
          </p:nvGrpSpPr>
          <p:grpSpPr>
            <a:xfrm>
              <a:off x="75599" y="0"/>
              <a:ext cx="1932284" cy="2230967"/>
              <a:chOff x="0" y="0"/>
              <a:chExt cx="703982" cy="812800"/>
            </a:xfrm>
          </p:grpSpPr>
          <p:sp>
            <p:nvSpPr>
              <p:cNvPr id="9" name="Freeform 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0" name="TextBox 1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12</a:t>
              </a:r>
            </a:p>
          </p:txBody>
        </p:sp>
      </p:grpSp>
      <p:sp>
        <p:nvSpPr>
          <p:cNvPr id="17" name="Arrow: Chevron 16">
            <a:extLst>
              <a:ext uri="{FF2B5EF4-FFF2-40B4-BE49-F238E27FC236}">
                <a16:creationId xmlns:a16="http://schemas.microsoft.com/office/drawing/2014/main" id="{B136E9D7-7022-4F53-0D49-F02BD9E61CC8}"/>
              </a:ext>
            </a:extLst>
          </p:cNvPr>
          <p:cNvSpPr/>
          <p:nvPr/>
        </p:nvSpPr>
        <p:spPr>
          <a:xfrm>
            <a:off x="5181600" y="2933700"/>
            <a:ext cx="304800" cy="381000"/>
          </a:xfrm>
          <a:prstGeom prst="chevron">
            <a:avLst/>
          </a:prstGeom>
          <a:solidFill>
            <a:schemeClr val="tx1"/>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TextBox 17">
            <a:extLst>
              <a:ext uri="{FF2B5EF4-FFF2-40B4-BE49-F238E27FC236}">
                <a16:creationId xmlns:a16="http://schemas.microsoft.com/office/drawing/2014/main" id="{8005E693-4C3F-D73C-7988-3855ECEEF3C5}"/>
              </a:ext>
            </a:extLst>
          </p:cNvPr>
          <p:cNvSpPr txBox="1"/>
          <p:nvPr/>
        </p:nvSpPr>
        <p:spPr>
          <a:xfrm>
            <a:off x="2057400" y="1409700"/>
            <a:ext cx="2283702" cy="369332"/>
          </a:xfrm>
          <a:prstGeom prst="rect">
            <a:avLst/>
          </a:prstGeom>
          <a:noFill/>
        </p:spPr>
        <p:txBody>
          <a:bodyPr wrap="none" rtlCol="0">
            <a:spAutoFit/>
          </a:bodyPr>
          <a:lstStyle/>
          <a:p>
            <a:r>
              <a:rPr lang="en-IN" b="1" dirty="0"/>
              <a:t>Original Cloudy Image</a:t>
            </a:r>
          </a:p>
        </p:txBody>
      </p:sp>
      <p:sp>
        <p:nvSpPr>
          <p:cNvPr id="19" name="TextBox 18">
            <a:extLst>
              <a:ext uri="{FF2B5EF4-FFF2-40B4-BE49-F238E27FC236}">
                <a16:creationId xmlns:a16="http://schemas.microsoft.com/office/drawing/2014/main" id="{6D0D6F52-CC93-C9C5-EB12-14F87177C458}"/>
              </a:ext>
            </a:extLst>
          </p:cNvPr>
          <p:cNvSpPr txBox="1"/>
          <p:nvPr/>
        </p:nvSpPr>
        <p:spPr>
          <a:xfrm>
            <a:off x="5943600" y="1409700"/>
            <a:ext cx="3129446" cy="369332"/>
          </a:xfrm>
          <a:prstGeom prst="rect">
            <a:avLst/>
          </a:prstGeom>
          <a:noFill/>
        </p:spPr>
        <p:txBody>
          <a:bodyPr wrap="none" rtlCol="0">
            <a:spAutoFit/>
          </a:bodyPr>
          <a:lstStyle/>
          <a:p>
            <a:r>
              <a:rPr lang="en-IN" b="1" dirty="0"/>
              <a:t>Generated Interpolated Image</a:t>
            </a:r>
          </a:p>
        </p:txBody>
      </p:sp>
      <p:sp>
        <p:nvSpPr>
          <p:cNvPr id="20" name="TextBox 19">
            <a:extLst>
              <a:ext uri="{FF2B5EF4-FFF2-40B4-BE49-F238E27FC236}">
                <a16:creationId xmlns:a16="http://schemas.microsoft.com/office/drawing/2014/main" id="{C78FAD4B-A0B7-19E6-6619-8D2A2B7F7F66}"/>
              </a:ext>
            </a:extLst>
          </p:cNvPr>
          <p:cNvSpPr txBox="1"/>
          <p:nvPr/>
        </p:nvSpPr>
        <p:spPr>
          <a:xfrm>
            <a:off x="10363200" y="1866900"/>
            <a:ext cx="6858000" cy="2246769"/>
          </a:xfrm>
          <a:prstGeom prst="rect">
            <a:avLst/>
          </a:prstGeom>
          <a:noFill/>
        </p:spPr>
        <p:txBody>
          <a:bodyPr wrap="square" rtlCol="0">
            <a:spAutoFit/>
          </a:bodyPr>
          <a:lstStyle/>
          <a:p>
            <a:r>
              <a:rPr lang="en-IN" sz="2000" b="1" dirty="0"/>
              <a:t>Satellite Name : </a:t>
            </a:r>
            <a:r>
              <a:rPr lang="en-IN" sz="2000" dirty="0"/>
              <a:t>Landsat 8 Collection 2 Level 2</a:t>
            </a:r>
          </a:p>
          <a:p>
            <a:r>
              <a:rPr lang="en-IN" sz="2000" b="1" dirty="0"/>
              <a:t>Satellite Spatial Resolution : </a:t>
            </a:r>
            <a:r>
              <a:rPr lang="en-IN" sz="2000" dirty="0"/>
              <a:t>30 meters</a:t>
            </a:r>
          </a:p>
          <a:p>
            <a:r>
              <a:rPr lang="en-IN" sz="2000" b="1" dirty="0"/>
              <a:t>Scene </a:t>
            </a:r>
            <a:r>
              <a:rPr lang="en-IN" sz="2000" b="1" dirty="0" err="1"/>
              <a:t>Center</a:t>
            </a:r>
            <a:r>
              <a:rPr lang="en-IN" sz="2000" b="1" dirty="0"/>
              <a:t> Latitude : </a:t>
            </a:r>
            <a:r>
              <a:rPr lang="en-US" sz="2000" dirty="0"/>
              <a:t>27.43142</a:t>
            </a:r>
            <a:endParaRPr lang="en-IN" sz="2000" dirty="0"/>
          </a:p>
          <a:p>
            <a:r>
              <a:rPr lang="en-IN" sz="2000" b="1" dirty="0"/>
              <a:t>Scene </a:t>
            </a:r>
            <a:r>
              <a:rPr lang="en-IN" sz="2000" b="1" dirty="0" err="1"/>
              <a:t>Center</a:t>
            </a:r>
            <a:r>
              <a:rPr lang="en-IN" sz="2000" b="1" dirty="0"/>
              <a:t> Longitude : </a:t>
            </a:r>
            <a:r>
              <a:rPr lang="en-US" sz="2000" dirty="0"/>
              <a:t>-107.86034</a:t>
            </a:r>
            <a:endParaRPr lang="en-IN" sz="2000" dirty="0"/>
          </a:p>
          <a:p>
            <a:r>
              <a:rPr lang="en-IN" sz="2000" b="1" dirty="0"/>
              <a:t>Date Acquired : </a:t>
            </a:r>
            <a:r>
              <a:rPr lang="en-US" sz="2000" dirty="0"/>
              <a:t>2024/10/10</a:t>
            </a:r>
            <a:endParaRPr lang="en-IN" sz="2000" dirty="0"/>
          </a:p>
          <a:p>
            <a:r>
              <a:rPr lang="en-IN" sz="2000" b="1" dirty="0"/>
              <a:t>Final Interpolated Image Generation Time : </a:t>
            </a:r>
            <a:r>
              <a:rPr lang="en-IN" sz="2000" dirty="0"/>
              <a:t>1 hour</a:t>
            </a:r>
          </a:p>
          <a:p>
            <a:r>
              <a:rPr lang="en-IN" sz="2000" b="1" dirty="0"/>
              <a:t>Cloud Coverage in Interpolated Image :</a:t>
            </a:r>
            <a:r>
              <a:rPr lang="en-IN" sz="2000" dirty="0"/>
              <a:t> 0.95 %</a:t>
            </a:r>
          </a:p>
        </p:txBody>
      </p:sp>
      <p:sp>
        <p:nvSpPr>
          <p:cNvPr id="22" name="TextBox 21">
            <a:extLst>
              <a:ext uri="{FF2B5EF4-FFF2-40B4-BE49-F238E27FC236}">
                <a16:creationId xmlns:a16="http://schemas.microsoft.com/office/drawing/2014/main" id="{72A03665-F29A-3ED8-90AE-9B8658799088}"/>
              </a:ext>
            </a:extLst>
          </p:cNvPr>
          <p:cNvSpPr txBox="1"/>
          <p:nvPr/>
        </p:nvSpPr>
        <p:spPr>
          <a:xfrm>
            <a:off x="10363200" y="4686300"/>
            <a:ext cx="6400800" cy="2308324"/>
          </a:xfrm>
          <a:prstGeom prst="rect">
            <a:avLst/>
          </a:prstGeom>
          <a:noFill/>
        </p:spPr>
        <p:txBody>
          <a:bodyPr wrap="square">
            <a:spAutoFit/>
          </a:bodyPr>
          <a:lstStyle/>
          <a:p>
            <a:r>
              <a:rPr lang="en-IN" sz="2000" b="1" dirty="0"/>
              <a:t>Satellite Name :</a:t>
            </a:r>
            <a:r>
              <a:rPr lang="en-IN" sz="2000" dirty="0"/>
              <a:t> </a:t>
            </a:r>
            <a:r>
              <a:rPr lang="en-IN" sz="2000" dirty="0" err="1"/>
              <a:t>Landsat</a:t>
            </a:r>
            <a:r>
              <a:rPr lang="en-IN" sz="2000" dirty="0"/>
              <a:t> 8 Collection 2 Level 2</a:t>
            </a:r>
          </a:p>
          <a:p>
            <a:r>
              <a:rPr lang="en-IN" sz="2000" b="1" dirty="0"/>
              <a:t>Satellite Spatial Resolution : </a:t>
            </a:r>
            <a:r>
              <a:rPr lang="en-IN" sz="2000" dirty="0"/>
              <a:t>30 meters</a:t>
            </a:r>
          </a:p>
          <a:p>
            <a:r>
              <a:rPr lang="en-IN" sz="2000" b="1" dirty="0"/>
              <a:t>Scene </a:t>
            </a:r>
            <a:r>
              <a:rPr lang="en-IN" sz="2000" b="1" dirty="0" err="1"/>
              <a:t>Center</a:t>
            </a:r>
            <a:r>
              <a:rPr lang="en-IN" sz="2000" b="1" dirty="0"/>
              <a:t> Latitude : </a:t>
            </a:r>
            <a:r>
              <a:rPr lang="en-IN" sz="2000" dirty="0"/>
              <a:t>5.78498</a:t>
            </a:r>
          </a:p>
          <a:p>
            <a:r>
              <a:rPr lang="en-IN" sz="2000" b="1" dirty="0"/>
              <a:t>Scene </a:t>
            </a:r>
            <a:r>
              <a:rPr lang="en-IN" sz="2000" b="1" dirty="0" err="1"/>
              <a:t>Center</a:t>
            </a:r>
            <a:r>
              <a:rPr lang="en-IN" sz="2000" b="1" dirty="0"/>
              <a:t> Longitude :</a:t>
            </a:r>
            <a:r>
              <a:rPr lang="en-US" sz="2000" dirty="0"/>
              <a:t> </a:t>
            </a:r>
            <a:r>
              <a:rPr lang="en-IN" sz="2000" dirty="0"/>
              <a:t>38.60222</a:t>
            </a:r>
          </a:p>
          <a:p>
            <a:r>
              <a:rPr lang="en-IN" sz="2000" b="1" dirty="0"/>
              <a:t>Date Acquired : </a:t>
            </a:r>
            <a:r>
              <a:rPr lang="en-IN" sz="2000" dirty="0"/>
              <a:t>2024/03/02</a:t>
            </a:r>
          </a:p>
          <a:p>
            <a:r>
              <a:rPr lang="en-IN" sz="2000" b="1" dirty="0"/>
              <a:t>Final Interpolated Image Generation Time : </a:t>
            </a:r>
            <a:r>
              <a:rPr lang="en-IN" sz="2000" dirty="0"/>
              <a:t>2 hours</a:t>
            </a:r>
          </a:p>
          <a:p>
            <a:r>
              <a:rPr lang="en-IN" sz="2000" b="1" dirty="0"/>
              <a:t>Cloud Coverage in Interpolated Image :</a:t>
            </a:r>
            <a:r>
              <a:rPr lang="en-IN" sz="2000" dirty="0"/>
              <a:t> 2.54 %</a:t>
            </a:r>
          </a:p>
        </p:txBody>
      </p:sp>
      <p:sp>
        <p:nvSpPr>
          <p:cNvPr id="24" name="Arrow: Chevron 23">
            <a:extLst>
              <a:ext uri="{FF2B5EF4-FFF2-40B4-BE49-F238E27FC236}">
                <a16:creationId xmlns:a16="http://schemas.microsoft.com/office/drawing/2014/main" id="{BE045349-B0BA-7B8A-90D3-6A987163B731}"/>
              </a:ext>
            </a:extLst>
          </p:cNvPr>
          <p:cNvSpPr/>
          <p:nvPr/>
        </p:nvSpPr>
        <p:spPr>
          <a:xfrm>
            <a:off x="5181600" y="5829300"/>
            <a:ext cx="304800" cy="381000"/>
          </a:xfrm>
          <a:prstGeom prst="chevron">
            <a:avLst/>
          </a:prstGeom>
          <a:solidFill>
            <a:schemeClr val="tx1"/>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6" name="TextBox 25">
            <a:extLst>
              <a:ext uri="{FF2B5EF4-FFF2-40B4-BE49-F238E27FC236}">
                <a16:creationId xmlns:a16="http://schemas.microsoft.com/office/drawing/2014/main" id="{F4CC1029-396F-B5EF-B76F-B7E0FC18E1CB}"/>
              </a:ext>
            </a:extLst>
          </p:cNvPr>
          <p:cNvSpPr txBox="1"/>
          <p:nvPr/>
        </p:nvSpPr>
        <p:spPr>
          <a:xfrm>
            <a:off x="1066800" y="2857500"/>
            <a:ext cx="465192" cy="400110"/>
          </a:xfrm>
          <a:prstGeom prst="rect">
            <a:avLst/>
          </a:prstGeom>
          <a:noFill/>
        </p:spPr>
        <p:txBody>
          <a:bodyPr wrap="none" rtlCol="0">
            <a:spAutoFit/>
          </a:bodyPr>
          <a:lstStyle/>
          <a:p>
            <a:r>
              <a:rPr lang="en-IN" sz="2000" dirty="0"/>
              <a:t>(a)</a:t>
            </a:r>
          </a:p>
        </p:txBody>
      </p:sp>
      <p:sp>
        <p:nvSpPr>
          <p:cNvPr id="28" name="TextBox 27">
            <a:extLst>
              <a:ext uri="{FF2B5EF4-FFF2-40B4-BE49-F238E27FC236}">
                <a16:creationId xmlns:a16="http://schemas.microsoft.com/office/drawing/2014/main" id="{33E450A2-67EF-2B34-73FE-0C2E02E1E81F}"/>
              </a:ext>
            </a:extLst>
          </p:cNvPr>
          <p:cNvSpPr txBox="1"/>
          <p:nvPr/>
        </p:nvSpPr>
        <p:spPr>
          <a:xfrm>
            <a:off x="1066800" y="5753100"/>
            <a:ext cx="521973" cy="400110"/>
          </a:xfrm>
          <a:prstGeom prst="rect">
            <a:avLst/>
          </a:prstGeom>
          <a:noFill/>
        </p:spPr>
        <p:txBody>
          <a:bodyPr wrap="square">
            <a:spAutoFit/>
          </a:bodyPr>
          <a:lstStyle/>
          <a:p>
            <a:r>
              <a:rPr lang="en-IN" sz="2000" dirty="0"/>
              <a:t>(b)</a:t>
            </a:r>
          </a:p>
        </p:txBody>
      </p:sp>
      <p:pic>
        <p:nvPicPr>
          <p:cNvPr id="21" name="Picture 1"/>
          <p:cNvPicPr>
            <a:picLocks noChangeAspect="1" noChangeArrowheads="1"/>
          </p:cNvPicPr>
          <p:nvPr/>
        </p:nvPicPr>
        <p:blipFill>
          <a:blip r:embed="rId2" cstate="print"/>
          <a:srcRect/>
          <a:stretch>
            <a:fillRect/>
          </a:stretch>
        </p:blipFill>
        <p:spPr bwMode="auto">
          <a:xfrm>
            <a:off x="1981200" y="1943100"/>
            <a:ext cx="2470554" cy="2514600"/>
          </a:xfrm>
          <a:prstGeom prst="rect">
            <a:avLst/>
          </a:prstGeom>
          <a:ln>
            <a:noFill/>
          </a:ln>
          <a:effectLst>
            <a:outerShdw blurRad="292100" dist="139700" dir="2700000" algn="tl" rotWithShape="0">
              <a:srgbClr val="333333">
                <a:alpha val="65000"/>
              </a:srgbClr>
            </a:outerShdw>
          </a:effectLst>
        </p:spPr>
      </p:pic>
      <p:sp>
        <p:nvSpPr>
          <p:cNvPr id="29" name="Arrow: Chevron 23">
            <a:extLst>
              <a:ext uri="{FF2B5EF4-FFF2-40B4-BE49-F238E27FC236}">
                <a16:creationId xmlns:a16="http://schemas.microsoft.com/office/drawing/2014/main" id="{BE045349-B0BA-7B8A-90D3-6A987163B731}"/>
              </a:ext>
            </a:extLst>
          </p:cNvPr>
          <p:cNvSpPr/>
          <p:nvPr/>
        </p:nvSpPr>
        <p:spPr>
          <a:xfrm>
            <a:off x="5181600" y="8572500"/>
            <a:ext cx="304800" cy="381000"/>
          </a:xfrm>
          <a:prstGeom prst="chevron">
            <a:avLst/>
          </a:prstGeom>
          <a:solidFill>
            <a:schemeClr val="tx1"/>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0" name="TextBox 29">
            <a:extLst>
              <a:ext uri="{FF2B5EF4-FFF2-40B4-BE49-F238E27FC236}">
                <a16:creationId xmlns:a16="http://schemas.microsoft.com/office/drawing/2014/main" id="{33E450A2-67EF-2B34-73FE-0C2E02E1E81F}"/>
              </a:ext>
            </a:extLst>
          </p:cNvPr>
          <p:cNvSpPr txBox="1"/>
          <p:nvPr/>
        </p:nvSpPr>
        <p:spPr>
          <a:xfrm>
            <a:off x="1066800" y="8496300"/>
            <a:ext cx="521973" cy="400110"/>
          </a:xfrm>
          <a:prstGeom prst="rect">
            <a:avLst/>
          </a:prstGeom>
          <a:noFill/>
        </p:spPr>
        <p:txBody>
          <a:bodyPr wrap="square">
            <a:spAutoFit/>
          </a:bodyPr>
          <a:lstStyle/>
          <a:p>
            <a:r>
              <a:rPr lang="en-IN" sz="2000" dirty="0"/>
              <a:t>(c)</a:t>
            </a:r>
          </a:p>
        </p:txBody>
      </p:sp>
      <p:sp>
        <p:nvSpPr>
          <p:cNvPr id="31" name="TextBox 30">
            <a:extLst>
              <a:ext uri="{FF2B5EF4-FFF2-40B4-BE49-F238E27FC236}">
                <a16:creationId xmlns:a16="http://schemas.microsoft.com/office/drawing/2014/main" id="{C78FAD4B-A0B7-19E6-6619-8D2A2B7F7F66}"/>
              </a:ext>
            </a:extLst>
          </p:cNvPr>
          <p:cNvSpPr txBox="1"/>
          <p:nvPr/>
        </p:nvSpPr>
        <p:spPr>
          <a:xfrm>
            <a:off x="10363200" y="7581900"/>
            <a:ext cx="6858000" cy="2308324"/>
          </a:xfrm>
          <a:prstGeom prst="rect">
            <a:avLst/>
          </a:prstGeom>
          <a:noFill/>
        </p:spPr>
        <p:txBody>
          <a:bodyPr wrap="square" rtlCol="0">
            <a:spAutoFit/>
          </a:bodyPr>
          <a:lstStyle/>
          <a:p>
            <a:r>
              <a:rPr lang="en-IN" sz="2000" b="1" dirty="0"/>
              <a:t>Satellite Name : </a:t>
            </a:r>
            <a:r>
              <a:rPr lang="en-IN" sz="2000" dirty="0" err="1"/>
              <a:t>Landsat</a:t>
            </a:r>
            <a:r>
              <a:rPr lang="en-IN" sz="2000" dirty="0"/>
              <a:t> 9 Collection 2 Level 2</a:t>
            </a:r>
          </a:p>
          <a:p>
            <a:r>
              <a:rPr lang="en-IN" sz="2000" b="1" dirty="0"/>
              <a:t>Satellite Spatial Resolution : </a:t>
            </a:r>
            <a:r>
              <a:rPr lang="en-IN" sz="2000" dirty="0"/>
              <a:t>30 meters</a:t>
            </a:r>
          </a:p>
          <a:p>
            <a:r>
              <a:rPr lang="en-IN" sz="2000" b="1" dirty="0"/>
              <a:t>Scene </a:t>
            </a:r>
            <a:r>
              <a:rPr lang="en-IN" sz="2000" b="1" dirty="0" err="1"/>
              <a:t>Center</a:t>
            </a:r>
            <a:r>
              <a:rPr lang="en-IN" sz="2000" b="1" dirty="0"/>
              <a:t> Latitude : </a:t>
            </a:r>
            <a:r>
              <a:rPr lang="en-IN" sz="2000" dirty="0"/>
              <a:t>-33.17708</a:t>
            </a:r>
          </a:p>
          <a:p>
            <a:r>
              <a:rPr lang="en-IN" sz="2000" b="1" dirty="0"/>
              <a:t>Scene </a:t>
            </a:r>
            <a:r>
              <a:rPr lang="en-IN" sz="2000" b="1" dirty="0" err="1"/>
              <a:t>Center</a:t>
            </a:r>
            <a:r>
              <a:rPr lang="en-IN" sz="2000" b="1" dirty="0"/>
              <a:t> Longitude : </a:t>
            </a:r>
            <a:r>
              <a:rPr lang="en-IN" sz="2000" dirty="0"/>
              <a:t>18.91530</a:t>
            </a:r>
          </a:p>
          <a:p>
            <a:r>
              <a:rPr lang="en-IN" sz="2000" b="1" dirty="0"/>
              <a:t>Date Acquired : </a:t>
            </a:r>
            <a:r>
              <a:rPr lang="en-IN" sz="2000" dirty="0"/>
              <a:t>2023/04/10</a:t>
            </a:r>
          </a:p>
          <a:p>
            <a:r>
              <a:rPr lang="en-IN" sz="2000" b="1" dirty="0"/>
              <a:t>Final Interpolated Image Generation Time : </a:t>
            </a:r>
            <a:r>
              <a:rPr lang="en-IN" sz="2000" dirty="0"/>
              <a:t>5 hours</a:t>
            </a:r>
          </a:p>
          <a:p>
            <a:r>
              <a:rPr lang="en-IN" sz="2000" b="1" dirty="0"/>
              <a:t>Cloud Coverage in Interpolated Image :</a:t>
            </a:r>
            <a:r>
              <a:rPr lang="en-IN" sz="2000" dirty="0"/>
              <a:t> 15.86 %</a:t>
            </a:r>
          </a:p>
        </p:txBody>
      </p:sp>
      <p:sp>
        <p:nvSpPr>
          <p:cNvPr id="32" name="TextBox 31">
            <a:extLst>
              <a:ext uri="{FF2B5EF4-FFF2-40B4-BE49-F238E27FC236}">
                <a16:creationId xmlns:a16="http://schemas.microsoft.com/office/drawing/2014/main" id="{F4CC1029-396F-B5EF-B76F-B7E0FC18E1CB}"/>
              </a:ext>
            </a:extLst>
          </p:cNvPr>
          <p:cNvSpPr txBox="1"/>
          <p:nvPr/>
        </p:nvSpPr>
        <p:spPr>
          <a:xfrm>
            <a:off x="9601200" y="2705100"/>
            <a:ext cx="465192" cy="400110"/>
          </a:xfrm>
          <a:prstGeom prst="rect">
            <a:avLst/>
          </a:prstGeom>
          <a:noFill/>
        </p:spPr>
        <p:txBody>
          <a:bodyPr wrap="none" rtlCol="0">
            <a:spAutoFit/>
          </a:bodyPr>
          <a:lstStyle/>
          <a:p>
            <a:r>
              <a:rPr lang="en-IN" sz="2000" dirty="0"/>
              <a:t>(a)</a:t>
            </a:r>
          </a:p>
        </p:txBody>
      </p:sp>
      <p:sp>
        <p:nvSpPr>
          <p:cNvPr id="33" name="TextBox 32">
            <a:extLst>
              <a:ext uri="{FF2B5EF4-FFF2-40B4-BE49-F238E27FC236}">
                <a16:creationId xmlns:a16="http://schemas.microsoft.com/office/drawing/2014/main" id="{33E450A2-67EF-2B34-73FE-0C2E02E1E81F}"/>
              </a:ext>
            </a:extLst>
          </p:cNvPr>
          <p:cNvSpPr txBox="1"/>
          <p:nvPr/>
        </p:nvSpPr>
        <p:spPr>
          <a:xfrm>
            <a:off x="9601200" y="5600700"/>
            <a:ext cx="521973" cy="400110"/>
          </a:xfrm>
          <a:prstGeom prst="rect">
            <a:avLst/>
          </a:prstGeom>
          <a:noFill/>
        </p:spPr>
        <p:txBody>
          <a:bodyPr wrap="square">
            <a:spAutoFit/>
          </a:bodyPr>
          <a:lstStyle/>
          <a:p>
            <a:r>
              <a:rPr lang="en-IN" sz="2000" dirty="0"/>
              <a:t>(b)</a:t>
            </a:r>
          </a:p>
        </p:txBody>
      </p:sp>
      <p:sp>
        <p:nvSpPr>
          <p:cNvPr id="34" name="TextBox 33">
            <a:extLst>
              <a:ext uri="{FF2B5EF4-FFF2-40B4-BE49-F238E27FC236}">
                <a16:creationId xmlns:a16="http://schemas.microsoft.com/office/drawing/2014/main" id="{33E450A2-67EF-2B34-73FE-0C2E02E1E81F}"/>
              </a:ext>
            </a:extLst>
          </p:cNvPr>
          <p:cNvSpPr txBox="1"/>
          <p:nvPr/>
        </p:nvSpPr>
        <p:spPr>
          <a:xfrm>
            <a:off x="9601200" y="8343900"/>
            <a:ext cx="521973" cy="400110"/>
          </a:xfrm>
          <a:prstGeom prst="rect">
            <a:avLst/>
          </a:prstGeom>
          <a:noFill/>
        </p:spPr>
        <p:txBody>
          <a:bodyPr wrap="square">
            <a:spAutoFit/>
          </a:bodyPr>
          <a:lstStyle/>
          <a:p>
            <a:r>
              <a:rPr lang="en-IN" sz="2000" dirty="0"/>
              <a:t>(c)</a:t>
            </a:r>
          </a:p>
        </p:txBody>
      </p:sp>
      <p:pic>
        <p:nvPicPr>
          <p:cNvPr id="35" name="Picture 34">
            <a:extLst>
              <a:ext uri="{FF2B5EF4-FFF2-40B4-BE49-F238E27FC236}">
                <a16:creationId xmlns:a16="http://schemas.microsoft.com/office/drawing/2014/main" id="{EECD24EC-F052-BF73-24A6-2617F123AE55}"/>
              </a:ext>
            </a:extLst>
          </p:cNvPr>
          <p:cNvPicPr>
            <a:picLocks noChangeAspect="1"/>
          </p:cNvPicPr>
          <p:nvPr/>
        </p:nvPicPr>
        <p:blipFill>
          <a:blip r:embed="rId3" cstate="print"/>
          <a:stretch>
            <a:fillRect/>
          </a:stretch>
        </p:blipFill>
        <p:spPr>
          <a:xfrm>
            <a:off x="1981200" y="4838700"/>
            <a:ext cx="2438400" cy="2477172"/>
          </a:xfrm>
          <a:prstGeom prst="rect">
            <a:avLst/>
          </a:prstGeom>
          <a:ln>
            <a:noFill/>
          </a:ln>
          <a:effectLst>
            <a:outerShdw blurRad="292100" dist="139700" dir="2700000" algn="tl" rotWithShape="0">
              <a:srgbClr val="333333">
                <a:alpha val="65000"/>
              </a:srgbClr>
            </a:outerShdw>
          </a:effectLst>
        </p:spPr>
      </p:pic>
      <p:pic>
        <p:nvPicPr>
          <p:cNvPr id="36" name="Picture 35">
            <a:extLst>
              <a:ext uri="{FF2B5EF4-FFF2-40B4-BE49-F238E27FC236}">
                <a16:creationId xmlns:a16="http://schemas.microsoft.com/office/drawing/2014/main" id="{14DF2362-EB8A-1177-A3AC-7AC253E47B06}"/>
              </a:ext>
            </a:extLst>
          </p:cNvPr>
          <p:cNvPicPr>
            <a:picLocks noChangeAspect="1"/>
          </p:cNvPicPr>
          <p:nvPr/>
        </p:nvPicPr>
        <p:blipFill>
          <a:blip r:embed="rId4" cstate="print"/>
          <a:stretch>
            <a:fillRect/>
          </a:stretch>
        </p:blipFill>
        <p:spPr>
          <a:xfrm>
            <a:off x="6248400" y="4762500"/>
            <a:ext cx="2470562" cy="2514600"/>
          </a:xfrm>
          <a:prstGeom prst="rect">
            <a:avLst/>
          </a:prstGeom>
          <a:ln>
            <a:noFill/>
          </a:ln>
          <a:effectLst>
            <a:outerShdw blurRad="292100" dist="139700" dir="2700000" algn="tl" rotWithShape="0">
              <a:srgbClr val="333333">
                <a:alpha val="65000"/>
              </a:srgbClr>
            </a:outerShdw>
          </a:effectLst>
        </p:spPr>
      </p:pic>
      <p:pic>
        <p:nvPicPr>
          <p:cNvPr id="37" name="Picture 36">
            <a:extLst>
              <a:ext uri="{FF2B5EF4-FFF2-40B4-BE49-F238E27FC236}">
                <a16:creationId xmlns:a16="http://schemas.microsoft.com/office/drawing/2014/main" id="{817B0338-EFD2-BC85-1A66-B8728A73080F}"/>
              </a:ext>
            </a:extLst>
          </p:cNvPr>
          <p:cNvPicPr>
            <a:picLocks noChangeAspect="1"/>
          </p:cNvPicPr>
          <p:nvPr/>
        </p:nvPicPr>
        <p:blipFill>
          <a:blip r:embed="rId5" cstate="print"/>
          <a:stretch>
            <a:fillRect/>
          </a:stretch>
        </p:blipFill>
        <p:spPr>
          <a:xfrm>
            <a:off x="1981200" y="7581900"/>
            <a:ext cx="2438400" cy="2487778"/>
          </a:xfrm>
          <a:prstGeom prst="rect">
            <a:avLst/>
          </a:prstGeom>
          <a:ln>
            <a:noFill/>
          </a:ln>
          <a:effectLst>
            <a:outerShdw blurRad="292100" dist="139700" dir="2700000" algn="tl" rotWithShape="0">
              <a:srgbClr val="333333">
                <a:alpha val="65000"/>
              </a:srgbClr>
            </a:outerShdw>
          </a:effectLst>
        </p:spPr>
      </p:pic>
      <p:pic>
        <p:nvPicPr>
          <p:cNvPr id="38" name="Picture 37">
            <a:extLst>
              <a:ext uri="{FF2B5EF4-FFF2-40B4-BE49-F238E27FC236}">
                <a16:creationId xmlns:a16="http://schemas.microsoft.com/office/drawing/2014/main" id="{011F2564-FAEF-0BA4-1807-355B5DE106A5}"/>
              </a:ext>
            </a:extLst>
          </p:cNvPr>
          <p:cNvPicPr>
            <a:picLocks noChangeAspect="1"/>
          </p:cNvPicPr>
          <p:nvPr/>
        </p:nvPicPr>
        <p:blipFill>
          <a:blip r:embed="rId6" cstate="print"/>
          <a:stretch>
            <a:fillRect/>
          </a:stretch>
        </p:blipFill>
        <p:spPr>
          <a:xfrm>
            <a:off x="6248400" y="7581900"/>
            <a:ext cx="2438400" cy="2449976"/>
          </a:xfrm>
          <a:prstGeom prst="rect">
            <a:avLst/>
          </a:prstGeom>
          <a:ln>
            <a:noFill/>
          </a:ln>
          <a:effectLst>
            <a:outerShdw blurRad="292100" dist="139700" dir="2700000" algn="tl" rotWithShape="0">
              <a:srgbClr val="333333">
                <a:alpha val="65000"/>
              </a:srgbClr>
            </a:outerShdw>
          </a:effectLst>
        </p:spPr>
      </p:pic>
      <p:pic>
        <p:nvPicPr>
          <p:cNvPr id="35842" name="Picture 2"/>
          <p:cNvPicPr>
            <a:picLocks noChangeAspect="1" noChangeArrowheads="1"/>
          </p:cNvPicPr>
          <p:nvPr/>
        </p:nvPicPr>
        <p:blipFill>
          <a:blip r:embed="rId7" cstate="print"/>
          <a:srcRect/>
          <a:stretch>
            <a:fillRect/>
          </a:stretch>
        </p:blipFill>
        <p:spPr bwMode="auto">
          <a:xfrm>
            <a:off x="6248400" y="1943100"/>
            <a:ext cx="2438400" cy="24857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7511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67200" y="-190500"/>
            <a:ext cx="10735348" cy="133825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11899"/>
              </a:lnSpc>
            </a:pPr>
            <a:r>
              <a:rPr lang="en-US" sz="6000" dirty="0">
                <a:solidFill>
                  <a:srgbClr val="000000"/>
                </a:solidFill>
                <a:latin typeface="Alatsi"/>
                <a:ea typeface="Alatsi"/>
                <a:cs typeface="Alatsi"/>
                <a:sym typeface="Alatsi"/>
              </a:rPr>
              <a:t>﻿</a:t>
            </a:r>
            <a:r>
              <a:rPr lang="en-US" sz="6000" b="1" dirty="0">
                <a:solidFill>
                  <a:srgbClr val="000000"/>
                </a:solidFill>
                <a:latin typeface="Times New Roman" pitchFamily="18" charset="0"/>
                <a:ea typeface="Alatsi"/>
                <a:cs typeface="Times New Roman" pitchFamily="18" charset="0"/>
                <a:sym typeface="Alatsi"/>
              </a:rPr>
              <a:t>RESULTS: FRACTAL</a:t>
            </a:r>
          </a:p>
        </p:txBody>
      </p:sp>
      <p:grpSp>
        <p:nvGrpSpPr>
          <p:cNvPr id="3" name="Group 7"/>
          <p:cNvGrpSpPr/>
          <p:nvPr/>
        </p:nvGrpSpPr>
        <p:grpSpPr>
          <a:xfrm>
            <a:off x="15859155" y="0"/>
            <a:ext cx="1562612" cy="1673225"/>
            <a:chOff x="0" y="0"/>
            <a:chExt cx="2083482" cy="2230967"/>
          </a:xfrm>
        </p:grpSpPr>
        <p:grpSp>
          <p:nvGrpSpPr>
            <p:cNvPr id="4" name="Group 8"/>
            <p:cNvGrpSpPr/>
            <p:nvPr/>
          </p:nvGrpSpPr>
          <p:grpSpPr>
            <a:xfrm>
              <a:off x="75599" y="0"/>
              <a:ext cx="1932284" cy="2230967"/>
              <a:chOff x="0" y="0"/>
              <a:chExt cx="703982" cy="812800"/>
            </a:xfrm>
          </p:grpSpPr>
          <p:sp>
            <p:nvSpPr>
              <p:cNvPr id="9" name="Freeform 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0" name="TextBox 1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13</a:t>
              </a:r>
            </a:p>
          </p:txBody>
        </p:sp>
      </p:grpSp>
      <p:sp>
        <p:nvSpPr>
          <p:cNvPr id="17" name="Arrow: Chevron 16">
            <a:extLst>
              <a:ext uri="{FF2B5EF4-FFF2-40B4-BE49-F238E27FC236}">
                <a16:creationId xmlns:a16="http://schemas.microsoft.com/office/drawing/2014/main" id="{B136E9D7-7022-4F53-0D49-F02BD9E61CC8}"/>
              </a:ext>
            </a:extLst>
          </p:cNvPr>
          <p:cNvSpPr/>
          <p:nvPr/>
        </p:nvSpPr>
        <p:spPr>
          <a:xfrm>
            <a:off x="5181600" y="2933700"/>
            <a:ext cx="304800" cy="381000"/>
          </a:xfrm>
          <a:prstGeom prst="chevron">
            <a:avLst/>
          </a:prstGeom>
          <a:solidFill>
            <a:schemeClr val="tx1"/>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TextBox 17">
            <a:extLst>
              <a:ext uri="{FF2B5EF4-FFF2-40B4-BE49-F238E27FC236}">
                <a16:creationId xmlns:a16="http://schemas.microsoft.com/office/drawing/2014/main" id="{8005E693-4C3F-D73C-7988-3855ECEEF3C5}"/>
              </a:ext>
            </a:extLst>
          </p:cNvPr>
          <p:cNvSpPr txBox="1"/>
          <p:nvPr/>
        </p:nvSpPr>
        <p:spPr>
          <a:xfrm>
            <a:off x="2057400" y="1409700"/>
            <a:ext cx="2283702" cy="369332"/>
          </a:xfrm>
          <a:prstGeom prst="rect">
            <a:avLst/>
          </a:prstGeom>
          <a:noFill/>
        </p:spPr>
        <p:txBody>
          <a:bodyPr wrap="none" rtlCol="0">
            <a:spAutoFit/>
          </a:bodyPr>
          <a:lstStyle/>
          <a:p>
            <a:r>
              <a:rPr lang="en-IN" b="1" dirty="0"/>
              <a:t>Original Cloudy Image</a:t>
            </a:r>
          </a:p>
        </p:txBody>
      </p:sp>
      <p:sp>
        <p:nvSpPr>
          <p:cNvPr id="19" name="TextBox 18">
            <a:extLst>
              <a:ext uri="{FF2B5EF4-FFF2-40B4-BE49-F238E27FC236}">
                <a16:creationId xmlns:a16="http://schemas.microsoft.com/office/drawing/2014/main" id="{6D0D6F52-CC93-C9C5-EB12-14F87177C458}"/>
              </a:ext>
            </a:extLst>
          </p:cNvPr>
          <p:cNvSpPr txBox="1"/>
          <p:nvPr/>
        </p:nvSpPr>
        <p:spPr>
          <a:xfrm>
            <a:off x="5943600" y="1409700"/>
            <a:ext cx="3129446" cy="369332"/>
          </a:xfrm>
          <a:prstGeom prst="rect">
            <a:avLst/>
          </a:prstGeom>
          <a:noFill/>
        </p:spPr>
        <p:txBody>
          <a:bodyPr wrap="none" rtlCol="0">
            <a:spAutoFit/>
          </a:bodyPr>
          <a:lstStyle/>
          <a:p>
            <a:r>
              <a:rPr lang="en-IN" b="1" dirty="0"/>
              <a:t>Generated Interpolated Image</a:t>
            </a:r>
          </a:p>
        </p:txBody>
      </p:sp>
      <p:sp>
        <p:nvSpPr>
          <p:cNvPr id="20" name="TextBox 19">
            <a:extLst>
              <a:ext uri="{FF2B5EF4-FFF2-40B4-BE49-F238E27FC236}">
                <a16:creationId xmlns:a16="http://schemas.microsoft.com/office/drawing/2014/main" id="{C78FAD4B-A0B7-19E6-6619-8D2A2B7F7F66}"/>
              </a:ext>
            </a:extLst>
          </p:cNvPr>
          <p:cNvSpPr txBox="1"/>
          <p:nvPr/>
        </p:nvSpPr>
        <p:spPr>
          <a:xfrm>
            <a:off x="10363200" y="1866900"/>
            <a:ext cx="6858000" cy="2246769"/>
          </a:xfrm>
          <a:prstGeom prst="rect">
            <a:avLst/>
          </a:prstGeom>
          <a:noFill/>
        </p:spPr>
        <p:txBody>
          <a:bodyPr wrap="square" rtlCol="0">
            <a:spAutoFit/>
          </a:bodyPr>
          <a:lstStyle/>
          <a:p>
            <a:r>
              <a:rPr lang="en-IN" sz="2000" b="1" dirty="0"/>
              <a:t>Satellite Name : </a:t>
            </a:r>
            <a:r>
              <a:rPr lang="en-IN" sz="2000" dirty="0"/>
              <a:t>Landsat 8 Collection 2 Level 2</a:t>
            </a:r>
          </a:p>
          <a:p>
            <a:r>
              <a:rPr lang="en-IN" sz="2000" b="1" dirty="0"/>
              <a:t>Satellite Spatial Resolution : </a:t>
            </a:r>
            <a:r>
              <a:rPr lang="en-IN" sz="2000" dirty="0"/>
              <a:t>30 meters</a:t>
            </a:r>
          </a:p>
          <a:p>
            <a:r>
              <a:rPr lang="en-IN" sz="2000" b="1" dirty="0"/>
              <a:t>Scene </a:t>
            </a:r>
            <a:r>
              <a:rPr lang="en-IN" sz="2000" b="1" dirty="0" err="1"/>
              <a:t>Center</a:t>
            </a:r>
            <a:r>
              <a:rPr lang="en-IN" sz="2000" b="1" dirty="0"/>
              <a:t> Latitude : </a:t>
            </a:r>
            <a:r>
              <a:rPr lang="en-US" sz="2000" dirty="0"/>
              <a:t>27.43142</a:t>
            </a:r>
            <a:endParaRPr lang="en-IN" sz="2000" dirty="0"/>
          </a:p>
          <a:p>
            <a:r>
              <a:rPr lang="en-IN" sz="2000" b="1" dirty="0"/>
              <a:t>Scene </a:t>
            </a:r>
            <a:r>
              <a:rPr lang="en-IN" sz="2000" b="1" dirty="0" err="1"/>
              <a:t>Center</a:t>
            </a:r>
            <a:r>
              <a:rPr lang="en-IN" sz="2000" b="1" dirty="0"/>
              <a:t> Longitude : </a:t>
            </a:r>
            <a:r>
              <a:rPr lang="en-US" sz="2000" dirty="0"/>
              <a:t>-107.86034</a:t>
            </a:r>
            <a:endParaRPr lang="en-IN" sz="2000" dirty="0"/>
          </a:p>
          <a:p>
            <a:r>
              <a:rPr lang="en-IN" sz="2000" b="1" dirty="0"/>
              <a:t>Date Acquired : </a:t>
            </a:r>
            <a:r>
              <a:rPr lang="en-US" sz="2000" dirty="0"/>
              <a:t>2024/10/10</a:t>
            </a:r>
            <a:endParaRPr lang="en-IN" sz="2000" dirty="0"/>
          </a:p>
          <a:p>
            <a:r>
              <a:rPr lang="en-IN" sz="2000" b="1" dirty="0"/>
              <a:t>Final Interpolated Image Generation Time : </a:t>
            </a:r>
            <a:r>
              <a:rPr lang="en-IN" sz="2000" dirty="0"/>
              <a:t>1.5 hours</a:t>
            </a:r>
          </a:p>
          <a:p>
            <a:r>
              <a:rPr lang="en-IN" sz="2000" b="1" dirty="0"/>
              <a:t>Cloud Coverage in Interpolated Image :</a:t>
            </a:r>
            <a:r>
              <a:rPr lang="en-IN" sz="2000" dirty="0"/>
              <a:t> 1.08 %</a:t>
            </a:r>
          </a:p>
        </p:txBody>
      </p:sp>
      <p:sp>
        <p:nvSpPr>
          <p:cNvPr id="22" name="TextBox 21">
            <a:extLst>
              <a:ext uri="{FF2B5EF4-FFF2-40B4-BE49-F238E27FC236}">
                <a16:creationId xmlns:a16="http://schemas.microsoft.com/office/drawing/2014/main" id="{72A03665-F29A-3ED8-90AE-9B8658799088}"/>
              </a:ext>
            </a:extLst>
          </p:cNvPr>
          <p:cNvSpPr txBox="1"/>
          <p:nvPr/>
        </p:nvSpPr>
        <p:spPr>
          <a:xfrm>
            <a:off x="10363200" y="4686300"/>
            <a:ext cx="6400800" cy="2246769"/>
          </a:xfrm>
          <a:prstGeom prst="rect">
            <a:avLst/>
          </a:prstGeom>
          <a:noFill/>
        </p:spPr>
        <p:txBody>
          <a:bodyPr wrap="square">
            <a:spAutoFit/>
          </a:bodyPr>
          <a:lstStyle/>
          <a:p>
            <a:r>
              <a:rPr lang="en-IN" sz="2000" b="1" dirty="0"/>
              <a:t>Satellite Name :</a:t>
            </a:r>
            <a:r>
              <a:rPr lang="en-IN" sz="2000" dirty="0"/>
              <a:t> Landsat 9 Collection 2 Level 2</a:t>
            </a:r>
          </a:p>
          <a:p>
            <a:r>
              <a:rPr lang="en-IN" sz="2000" b="1" dirty="0"/>
              <a:t>Satellite Spatial Resolution : </a:t>
            </a:r>
            <a:r>
              <a:rPr lang="en-IN" sz="2000" dirty="0"/>
              <a:t>30 meters</a:t>
            </a:r>
          </a:p>
          <a:p>
            <a:r>
              <a:rPr lang="en-IN" sz="2000" b="1" dirty="0"/>
              <a:t>Scene </a:t>
            </a:r>
            <a:r>
              <a:rPr lang="en-IN" sz="2000" b="1" dirty="0" err="1"/>
              <a:t>Center</a:t>
            </a:r>
            <a:r>
              <a:rPr lang="en-IN" sz="2000" b="1" dirty="0"/>
              <a:t> Latitude : </a:t>
            </a:r>
            <a:r>
              <a:rPr lang="en-US" sz="2000" dirty="0"/>
              <a:t>27.43126</a:t>
            </a:r>
            <a:endParaRPr lang="en-IN" sz="2000" dirty="0"/>
          </a:p>
          <a:p>
            <a:r>
              <a:rPr lang="en-IN" sz="2000" b="1" dirty="0"/>
              <a:t>Scene </a:t>
            </a:r>
            <a:r>
              <a:rPr lang="en-IN" sz="2000" b="1" dirty="0" err="1"/>
              <a:t>Center</a:t>
            </a:r>
            <a:r>
              <a:rPr lang="en-IN" sz="2000" b="1" dirty="0"/>
              <a:t> Longitude :</a:t>
            </a:r>
            <a:r>
              <a:rPr lang="en-US" sz="2000" dirty="0"/>
              <a:t> -107.89565</a:t>
            </a:r>
            <a:endParaRPr lang="en-IN" sz="2000" dirty="0"/>
          </a:p>
          <a:p>
            <a:r>
              <a:rPr lang="en-IN" sz="2000" b="1" dirty="0"/>
              <a:t>Date Acquired : </a:t>
            </a:r>
            <a:r>
              <a:rPr lang="en-US" sz="2000" dirty="0"/>
              <a:t>2024/10/18</a:t>
            </a:r>
            <a:endParaRPr lang="en-IN" sz="2000" dirty="0"/>
          </a:p>
          <a:p>
            <a:r>
              <a:rPr lang="en-IN" sz="2000" b="1" dirty="0"/>
              <a:t>Final Interpolated Image Generation Time : </a:t>
            </a:r>
            <a:r>
              <a:rPr lang="en-IN" sz="2000" dirty="0"/>
              <a:t>3 hours</a:t>
            </a:r>
          </a:p>
          <a:p>
            <a:r>
              <a:rPr lang="en-IN" sz="2000" b="1" dirty="0"/>
              <a:t>Cloud Coverage in Interpolated Image :</a:t>
            </a:r>
            <a:r>
              <a:rPr lang="en-IN" sz="2000" dirty="0"/>
              <a:t> 5.26%</a:t>
            </a:r>
          </a:p>
        </p:txBody>
      </p:sp>
      <p:sp>
        <p:nvSpPr>
          <p:cNvPr id="24" name="Arrow: Chevron 23">
            <a:extLst>
              <a:ext uri="{FF2B5EF4-FFF2-40B4-BE49-F238E27FC236}">
                <a16:creationId xmlns:a16="http://schemas.microsoft.com/office/drawing/2014/main" id="{BE045349-B0BA-7B8A-90D3-6A987163B731}"/>
              </a:ext>
            </a:extLst>
          </p:cNvPr>
          <p:cNvSpPr/>
          <p:nvPr/>
        </p:nvSpPr>
        <p:spPr>
          <a:xfrm>
            <a:off x="5181600" y="5676900"/>
            <a:ext cx="304800" cy="381000"/>
          </a:xfrm>
          <a:prstGeom prst="chevron">
            <a:avLst/>
          </a:prstGeom>
          <a:solidFill>
            <a:schemeClr val="tx1"/>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6" name="TextBox 25">
            <a:extLst>
              <a:ext uri="{FF2B5EF4-FFF2-40B4-BE49-F238E27FC236}">
                <a16:creationId xmlns:a16="http://schemas.microsoft.com/office/drawing/2014/main" id="{F4CC1029-396F-B5EF-B76F-B7E0FC18E1CB}"/>
              </a:ext>
            </a:extLst>
          </p:cNvPr>
          <p:cNvSpPr txBox="1"/>
          <p:nvPr/>
        </p:nvSpPr>
        <p:spPr>
          <a:xfrm>
            <a:off x="1066800" y="2857500"/>
            <a:ext cx="465192" cy="400110"/>
          </a:xfrm>
          <a:prstGeom prst="rect">
            <a:avLst/>
          </a:prstGeom>
          <a:noFill/>
        </p:spPr>
        <p:txBody>
          <a:bodyPr wrap="none" rtlCol="0">
            <a:spAutoFit/>
          </a:bodyPr>
          <a:lstStyle/>
          <a:p>
            <a:r>
              <a:rPr lang="en-IN" sz="2000" dirty="0"/>
              <a:t>(a)</a:t>
            </a:r>
          </a:p>
        </p:txBody>
      </p:sp>
      <p:sp>
        <p:nvSpPr>
          <p:cNvPr id="28" name="TextBox 27">
            <a:extLst>
              <a:ext uri="{FF2B5EF4-FFF2-40B4-BE49-F238E27FC236}">
                <a16:creationId xmlns:a16="http://schemas.microsoft.com/office/drawing/2014/main" id="{33E450A2-67EF-2B34-73FE-0C2E02E1E81F}"/>
              </a:ext>
            </a:extLst>
          </p:cNvPr>
          <p:cNvSpPr txBox="1"/>
          <p:nvPr/>
        </p:nvSpPr>
        <p:spPr>
          <a:xfrm>
            <a:off x="1066800" y="5753100"/>
            <a:ext cx="521973" cy="400110"/>
          </a:xfrm>
          <a:prstGeom prst="rect">
            <a:avLst/>
          </a:prstGeom>
          <a:noFill/>
        </p:spPr>
        <p:txBody>
          <a:bodyPr wrap="square">
            <a:spAutoFit/>
          </a:bodyPr>
          <a:lstStyle/>
          <a:p>
            <a:r>
              <a:rPr lang="en-IN" sz="2000" dirty="0"/>
              <a:t>(b)</a:t>
            </a:r>
          </a:p>
        </p:txBody>
      </p:sp>
      <p:pic>
        <p:nvPicPr>
          <p:cNvPr id="21" name="Picture 1"/>
          <p:cNvPicPr>
            <a:picLocks noChangeAspect="1" noChangeArrowheads="1"/>
          </p:cNvPicPr>
          <p:nvPr/>
        </p:nvPicPr>
        <p:blipFill>
          <a:blip r:embed="rId2" cstate="print"/>
          <a:srcRect/>
          <a:stretch>
            <a:fillRect/>
          </a:stretch>
        </p:blipFill>
        <p:spPr bwMode="auto">
          <a:xfrm>
            <a:off x="1981200" y="1943100"/>
            <a:ext cx="2470554" cy="2514600"/>
          </a:xfrm>
          <a:prstGeom prst="rect">
            <a:avLst/>
          </a:prstGeom>
          <a:ln>
            <a:noFill/>
          </a:ln>
          <a:effectLst>
            <a:outerShdw blurRad="292100" dist="139700" dir="2700000" algn="tl" rotWithShape="0">
              <a:srgbClr val="333333">
                <a:alpha val="65000"/>
              </a:srgbClr>
            </a:outerShdw>
          </a:effectLst>
        </p:spPr>
      </p:pic>
      <p:pic>
        <p:nvPicPr>
          <p:cNvPr id="27" name="Picture 2"/>
          <p:cNvPicPr>
            <a:picLocks noChangeAspect="1" noChangeArrowheads="1"/>
          </p:cNvPicPr>
          <p:nvPr/>
        </p:nvPicPr>
        <p:blipFill>
          <a:blip r:embed="rId3" cstate="print"/>
          <a:srcRect/>
          <a:stretch>
            <a:fillRect/>
          </a:stretch>
        </p:blipFill>
        <p:spPr bwMode="auto">
          <a:xfrm>
            <a:off x="6248400" y="1866900"/>
            <a:ext cx="2514600" cy="2571750"/>
          </a:xfrm>
          <a:prstGeom prst="rect">
            <a:avLst/>
          </a:prstGeom>
          <a:ln>
            <a:noFill/>
          </a:ln>
          <a:effectLst>
            <a:outerShdw blurRad="292100" dist="139700" dir="2700000" algn="tl" rotWithShape="0">
              <a:srgbClr val="333333">
                <a:alpha val="65000"/>
              </a:srgbClr>
            </a:outerShdw>
          </a:effectLst>
        </p:spPr>
      </p:pic>
      <p:pic>
        <p:nvPicPr>
          <p:cNvPr id="34818" name="Picture 2"/>
          <p:cNvPicPr>
            <a:picLocks noChangeAspect="1" noChangeArrowheads="1"/>
          </p:cNvPicPr>
          <p:nvPr/>
        </p:nvPicPr>
        <p:blipFill>
          <a:blip r:embed="rId4" cstate="print"/>
          <a:srcRect/>
          <a:stretch>
            <a:fillRect/>
          </a:stretch>
        </p:blipFill>
        <p:spPr bwMode="auto">
          <a:xfrm>
            <a:off x="1981200" y="4686300"/>
            <a:ext cx="2438400" cy="2489275"/>
          </a:xfrm>
          <a:prstGeom prst="rect">
            <a:avLst/>
          </a:prstGeom>
          <a:ln>
            <a:noFill/>
          </a:ln>
          <a:effectLst>
            <a:outerShdw blurRad="292100" dist="139700" dir="2700000" algn="tl" rotWithShape="0">
              <a:srgbClr val="333333">
                <a:alpha val="65000"/>
              </a:srgbClr>
            </a:outerShdw>
          </a:effectLst>
        </p:spPr>
      </p:pic>
      <p:pic>
        <p:nvPicPr>
          <p:cNvPr id="34819" name="Picture 3"/>
          <p:cNvPicPr>
            <a:picLocks noChangeAspect="1" noChangeArrowheads="1"/>
          </p:cNvPicPr>
          <p:nvPr/>
        </p:nvPicPr>
        <p:blipFill>
          <a:blip r:embed="rId5" cstate="print"/>
          <a:srcRect/>
          <a:stretch>
            <a:fillRect/>
          </a:stretch>
        </p:blipFill>
        <p:spPr bwMode="auto">
          <a:xfrm>
            <a:off x="6248400" y="4686300"/>
            <a:ext cx="2514600" cy="2559504"/>
          </a:xfrm>
          <a:prstGeom prst="rect">
            <a:avLst/>
          </a:prstGeom>
          <a:ln>
            <a:noFill/>
          </a:ln>
          <a:effectLst>
            <a:outerShdw blurRad="292100" dist="139700" dir="2700000" algn="tl" rotWithShape="0">
              <a:srgbClr val="333333">
                <a:alpha val="65000"/>
              </a:srgbClr>
            </a:outerShdw>
          </a:effectLst>
        </p:spPr>
      </p:pic>
      <p:pic>
        <p:nvPicPr>
          <p:cNvPr id="34820" name="Picture 4"/>
          <p:cNvPicPr>
            <a:picLocks noChangeAspect="1" noChangeArrowheads="1"/>
          </p:cNvPicPr>
          <p:nvPr/>
        </p:nvPicPr>
        <p:blipFill>
          <a:blip r:embed="rId6" cstate="print"/>
          <a:srcRect/>
          <a:stretch>
            <a:fillRect/>
          </a:stretch>
        </p:blipFill>
        <p:spPr bwMode="auto">
          <a:xfrm>
            <a:off x="1981200" y="7505700"/>
            <a:ext cx="2493305" cy="2533650"/>
          </a:xfrm>
          <a:prstGeom prst="rect">
            <a:avLst/>
          </a:prstGeom>
          <a:ln>
            <a:noFill/>
          </a:ln>
          <a:effectLst>
            <a:outerShdw blurRad="292100" dist="139700" dir="2700000" algn="tl" rotWithShape="0">
              <a:srgbClr val="333333">
                <a:alpha val="65000"/>
              </a:srgbClr>
            </a:outerShdw>
          </a:effectLst>
        </p:spPr>
      </p:pic>
      <p:pic>
        <p:nvPicPr>
          <p:cNvPr id="34821" name="Picture 5"/>
          <p:cNvPicPr>
            <a:picLocks noChangeAspect="1" noChangeArrowheads="1"/>
          </p:cNvPicPr>
          <p:nvPr/>
        </p:nvPicPr>
        <p:blipFill>
          <a:blip r:embed="rId7" cstate="print"/>
          <a:srcRect/>
          <a:stretch>
            <a:fillRect/>
          </a:stretch>
        </p:blipFill>
        <p:spPr bwMode="auto">
          <a:xfrm>
            <a:off x="6248400" y="7505700"/>
            <a:ext cx="2500640" cy="2537175"/>
          </a:xfrm>
          <a:prstGeom prst="rect">
            <a:avLst/>
          </a:prstGeom>
          <a:ln>
            <a:noFill/>
          </a:ln>
          <a:effectLst>
            <a:outerShdw blurRad="292100" dist="139700" dir="2700000" algn="tl" rotWithShape="0">
              <a:srgbClr val="333333">
                <a:alpha val="65000"/>
              </a:srgbClr>
            </a:outerShdw>
          </a:effectLst>
        </p:spPr>
      </p:pic>
      <p:sp>
        <p:nvSpPr>
          <p:cNvPr id="29" name="Arrow: Chevron 23">
            <a:extLst>
              <a:ext uri="{FF2B5EF4-FFF2-40B4-BE49-F238E27FC236}">
                <a16:creationId xmlns:a16="http://schemas.microsoft.com/office/drawing/2014/main" id="{BE045349-B0BA-7B8A-90D3-6A987163B731}"/>
              </a:ext>
            </a:extLst>
          </p:cNvPr>
          <p:cNvSpPr/>
          <p:nvPr/>
        </p:nvSpPr>
        <p:spPr>
          <a:xfrm>
            <a:off x="5257800" y="8420100"/>
            <a:ext cx="304800" cy="381000"/>
          </a:xfrm>
          <a:prstGeom prst="chevron">
            <a:avLst/>
          </a:prstGeom>
          <a:solidFill>
            <a:schemeClr val="tx1"/>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0" name="TextBox 29">
            <a:extLst>
              <a:ext uri="{FF2B5EF4-FFF2-40B4-BE49-F238E27FC236}">
                <a16:creationId xmlns:a16="http://schemas.microsoft.com/office/drawing/2014/main" id="{33E450A2-67EF-2B34-73FE-0C2E02E1E81F}"/>
              </a:ext>
            </a:extLst>
          </p:cNvPr>
          <p:cNvSpPr txBox="1"/>
          <p:nvPr/>
        </p:nvSpPr>
        <p:spPr>
          <a:xfrm>
            <a:off x="1066800" y="8496300"/>
            <a:ext cx="521973" cy="400110"/>
          </a:xfrm>
          <a:prstGeom prst="rect">
            <a:avLst/>
          </a:prstGeom>
          <a:noFill/>
        </p:spPr>
        <p:txBody>
          <a:bodyPr wrap="square">
            <a:spAutoFit/>
          </a:bodyPr>
          <a:lstStyle/>
          <a:p>
            <a:r>
              <a:rPr lang="en-IN" sz="2000" dirty="0"/>
              <a:t>(c)</a:t>
            </a:r>
          </a:p>
        </p:txBody>
      </p:sp>
      <p:sp>
        <p:nvSpPr>
          <p:cNvPr id="31" name="TextBox 30">
            <a:extLst>
              <a:ext uri="{FF2B5EF4-FFF2-40B4-BE49-F238E27FC236}">
                <a16:creationId xmlns:a16="http://schemas.microsoft.com/office/drawing/2014/main" id="{C78FAD4B-A0B7-19E6-6619-8D2A2B7F7F66}"/>
              </a:ext>
            </a:extLst>
          </p:cNvPr>
          <p:cNvSpPr txBox="1"/>
          <p:nvPr/>
        </p:nvSpPr>
        <p:spPr>
          <a:xfrm>
            <a:off x="10363200" y="7581900"/>
            <a:ext cx="6858000" cy="2246769"/>
          </a:xfrm>
          <a:prstGeom prst="rect">
            <a:avLst/>
          </a:prstGeom>
          <a:noFill/>
        </p:spPr>
        <p:txBody>
          <a:bodyPr wrap="square" rtlCol="0">
            <a:spAutoFit/>
          </a:bodyPr>
          <a:lstStyle/>
          <a:p>
            <a:r>
              <a:rPr lang="en-IN" sz="2000" b="1" dirty="0"/>
              <a:t>Satellite Name : </a:t>
            </a:r>
            <a:r>
              <a:rPr lang="en-IN" sz="2000" dirty="0" err="1"/>
              <a:t>Landsat</a:t>
            </a:r>
            <a:r>
              <a:rPr lang="en-IN" sz="2000" dirty="0"/>
              <a:t> 9 Collection 2 Level 2</a:t>
            </a:r>
          </a:p>
          <a:p>
            <a:r>
              <a:rPr lang="en-IN" sz="2000" b="1" dirty="0"/>
              <a:t>Satellite Spatial Resolution : </a:t>
            </a:r>
            <a:r>
              <a:rPr lang="en-IN" sz="2000" dirty="0"/>
              <a:t>30 meters</a:t>
            </a:r>
          </a:p>
          <a:p>
            <a:r>
              <a:rPr lang="en-IN" sz="2000" b="1" dirty="0"/>
              <a:t>Scene </a:t>
            </a:r>
            <a:r>
              <a:rPr lang="en-IN" sz="2000" b="1" dirty="0" err="1"/>
              <a:t>Center</a:t>
            </a:r>
            <a:r>
              <a:rPr lang="en-IN" sz="2000" b="1" dirty="0"/>
              <a:t> Latitude : </a:t>
            </a:r>
            <a:r>
              <a:rPr lang="en-US" sz="2000" dirty="0"/>
              <a:t>27.43152</a:t>
            </a:r>
            <a:endParaRPr lang="en-IN" sz="2000" dirty="0"/>
          </a:p>
          <a:p>
            <a:r>
              <a:rPr lang="en-IN" sz="2000" b="1" dirty="0"/>
              <a:t>Scene </a:t>
            </a:r>
            <a:r>
              <a:rPr lang="en-IN" sz="2000" b="1" dirty="0" err="1"/>
              <a:t>Center</a:t>
            </a:r>
            <a:r>
              <a:rPr lang="en-IN" sz="2000" b="1" dirty="0"/>
              <a:t> Longitude : </a:t>
            </a:r>
            <a:r>
              <a:rPr lang="en-US" sz="2000" dirty="0"/>
              <a:t>-107.87881</a:t>
            </a:r>
            <a:endParaRPr lang="en-IN" sz="2000" dirty="0"/>
          </a:p>
          <a:p>
            <a:r>
              <a:rPr lang="en-IN" sz="2000" b="1" dirty="0"/>
              <a:t>Date Acquired : </a:t>
            </a:r>
            <a:r>
              <a:rPr lang="en-US" sz="2000" dirty="0"/>
              <a:t>2024/08/31</a:t>
            </a:r>
            <a:endParaRPr lang="en-IN" sz="2000" dirty="0"/>
          </a:p>
          <a:p>
            <a:r>
              <a:rPr lang="en-IN" sz="2000" b="1" dirty="0"/>
              <a:t>Final Interpolated Image Generation Time : </a:t>
            </a:r>
            <a:r>
              <a:rPr lang="en-IN" sz="2000" dirty="0"/>
              <a:t>5 hours</a:t>
            </a:r>
          </a:p>
          <a:p>
            <a:r>
              <a:rPr lang="en-IN" sz="2000" b="1" dirty="0"/>
              <a:t>Cloud Coverage in Interpolated Image :</a:t>
            </a:r>
            <a:r>
              <a:rPr lang="en-IN" sz="2000" dirty="0"/>
              <a:t> 12.37 %</a:t>
            </a:r>
          </a:p>
        </p:txBody>
      </p:sp>
      <p:sp>
        <p:nvSpPr>
          <p:cNvPr id="32" name="TextBox 31">
            <a:extLst>
              <a:ext uri="{FF2B5EF4-FFF2-40B4-BE49-F238E27FC236}">
                <a16:creationId xmlns:a16="http://schemas.microsoft.com/office/drawing/2014/main" id="{F4CC1029-396F-B5EF-B76F-B7E0FC18E1CB}"/>
              </a:ext>
            </a:extLst>
          </p:cNvPr>
          <p:cNvSpPr txBox="1"/>
          <p:nvPr/>
        </p:nvSpPr>
        <p:spPr>
          <a:xfrm>
            <a:off x="9601200" y="2705100"/>
            <a:ext cx="465192" cy="400110"/>
          </a:xfrm>
          <a:prstGeom prst="rect">
            <a:avLst/>
          </a:prstGeom>
          <a:noFill/>
        </p:spPr>
        <p:txBody>
          <a:bodyPr wrap="none" rtlCol="0">
            <a:spAutoFit/>
          </a:bodyPr>
          <a:lstStyle/>
          <a:p>
            <a:r>
              <a:rPr lang="en-IN" sz="2000" dirty="0"/>
              <a:t>(a)</a:t>
            </a:r>
          </a:p>
        </p:txBody>
      </p:sp>
      <p:sp>
        <p:nvSpPr>
          <p:cNvPr id="33" name="TextBox 32">
            <a:extLst>
              <a:ext uri="{FF2B5EF4-FFF2-40B4-BE49-F238E27FC236}">
                <a16:creationId xmlns:a16="http://schemas.microsoft.com/office/drawing/2014/main" id="{33E450A2-67EF-2B34-73FE-0C2E02E1E81F}"/>
              </a:ext>
            </a:extLst>
          </p:cNvPr>
          <p:cNvSpPr txBox="1"/>
          <p:nvPr/>
        </p:nvSpPr>
        <p:spPr>
          <a:xfrm>
            <a:off x="9601200" y="5600700"/>
            <a:ext cx="521973" cy="400110"/>
          </a:xfrm>
          <a:prstGeom prst="rect">
            <a:avLst/>
          </a:prstGeom>
          <a:noFill/>
        </p:spPr>
        <p:txBody>
          <a:bodyPr wrap="square">
            <a:spAutoFit/>
          </a:bodyPr>
          <a:lstStyle/>
          <a:p>
            <a:r>
              <a:rPr lang="en-IN" sz="2000" dirty="0"/>
              <a:t>(b)</a:t>
            </a:r>
          </a:p>
        </p:txBody>
      </p:sp>
      <p:sp>
        <p:nvSpPr>
          <p:cNvPr id="34" name="TextBox 33">
            <a:extLst>
              <a:ext uri="{FF2B5EF4-FFF2-40B4-BE49-F238E27FC236}">
                <a16:creationId xmlns:a16="http://schemas.microsoft.com/office/drawing/2014/main" id="{33E450A2-67EF-2B34-73FE-0C2E02E1E81F}"/>
              </a:ext>
            </a:extLst>
          </p:cNvPr>
          <p:cNvSpPr txBox="1"/>
          <p:nvPr/>
        </p:nvSpPr>
        <p:spPr>
          <a:xfrm>
            <a:off x="9601200" y="8343900"/>
            <a:ext cx="521973" cy="400110"/>
          </a:xfrm>
          <a:prstGeom prst="rect">
            <a:avLst/>
          </a:prstGeom>
          <a:noFill/>
        </p:spPr>
        <p:txBody>
          <a:bodyPr wrap="square">
            <a:spAutoFit/>
          </a:bodyPr>
          <a:lstStyle/>
          <a:p>
            <a:r>
              <a:rPr lang="en-IN" sz="2000" dirty="0"/>
              <a:t>(c)</a:t>
            </a:r>
          </a:p>
        </p:txBody>
      </p:sp>
    </p:spTree>
    <p:extLst>
      <p:ext uri="{BB962C8B-B14F-4D97-AF65-F5344CB8AC3E}">
        <p14:creationId xmlns:p14="http://schemas.microsoft.com/office/powerpoint/2010/main" val="1457511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
          <p:cNvGrpSpPr/>
          <p:nvPr/>
        </p:nvGrpSpPr>
        <p:grpSpPr>
          <a:xfrm>
            <a:off x="15859155" y="0"/>
            <a:ext cx="1562612" cy="1673225"/>
            <a:chOff x="0" y="0"/>
            <a:chExt cx="2083482" cy="2230967"/>
          </a:xfrm>
        </p:grpSpPr>
        <p:grpSp>
          <p:nvGrpSpPr>
            <p:cNvPr id="4"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14</a:t>
              </a:r>
            </a:p>
          </p:txBody>
        </p:sp>
      </p:grpSp>
      <p:sp>
        <p:nvSpPr>
          <p:cNvPr id="12291" name="Rectangle 3"/>
          <p:cNvSpPr>
            <a:spLocks noChangeArrowheads="1"/>
          </p:cNvSpPr>
          <p:nvPr/>
        </p:nvSpPr>
        <p:spPr bwMode="auto">
          <a:xfrm>
            <a:off x="0" y="0"/>
            <a:ext cx="18288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2" name="TextBox 2"/>
          <p:cNvSpPr txBox="1"/>
          <p:nvPr/>
        </p:nvSpPr>
        <p:spPr>
          <a:xfrm>
            <a:off x="3657600" y="266700"/>
            <a:ext cx="10451219" cy="1360950"/>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algn="ctr">
              <a:lnSpc>
                <a:spcPts val="11899"/>
              </a:lnSpc>
            </a:pPr>
            <a:r>
              <a:rPr lang="en-US" sz="6600" b="1" dirty="0">
                <a:solidFill>
                  <a:srgbClr val="000000"/>
                </a:solidFill>
                <a:latin typeface="Times New Roman" pitchFamily="18" charset="0"/>
                <a:ea typeface="Alatsi"/>
                <a:cs typeface="Times New Roman" pitchFamily="18" charset="0"/>
                <a:sym typeface="Alatsi"/>
              </a:rPr>
              <a:t>CHALLENGES</a:t>
            </a:r>
          </a:p>
        </p:txBody>
      </p:sp>
      <p:pic>
        <p:nvPicPr>
          <p:cNvPr id="30724" name="Picture 4" descr="C:\Users\RKCC\AppData\Local\Packages\Microsoft.Windows.Photos_8wekyb3d8bbwe\TempState\ShareServiceTempFolder\Challenges.jpeg"/>
          <p:cNvPicPr>
            <a:picLocks noChangeAspect="1" noChangeArrowheads="1"/>
          </p:cNvPicPr>
          <p:nvPr/>
        </p:nvPicPr>
        <p:blipFill>
          <a:blip r:embed="rId2" cstate="print"/>
          <a:srcRect/>
          <a:stretch>
            <a:fillRect/>
          </a:stretch>
        </p:blipFill>
        <p:spPr bwMode="auto">
          <a:xfrm>
            <a:off x="381000" y="2095500"/>
            <a:ext cx="17678400" cy="798195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76600" y="342900"/>
            <a:ext cx="11852906" cy="13429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11899"/>
              </a:lnSpc>
            </a:pPr>
            <a:r>
              <a:rPr lang="en-US" sz="6600" b="1" dirty="0">
                <a:solidFill>
                  <a:srgbClr val="000000"/>
                </a:solidFill>
                <a:latin typeface="Times New Roman" pitchFamily="18" charset="0"/>
                <a:ea typeface="Alatsi"/>
                <a:cs typeface="Times New Roman" pitchFamily="18" charset="0"/>
                <a:sym typeface="Alatsi"/>
              </a:rPr>
              <a:t>FUTURE WORK</a:t>
            </a:r>
          </a:p>
        </p:txBody>
      </p:sp>
      <p:grpSp>
        <p:nvGrpSpPr>
          <p:cNvPr id="3" name="Group 7"/>
          <p:cNvGrpSpPr/>
          <p:nvPr/>
        </p:nvGrpSpPr>
        <p:grpSpPr>
          <a:xfrm>
            <a:off x="15859155" y="0"/>
            <a:ext cx="1562612" cy="1673225"/>
            <a:chOff x="0" y="0"/>
            <a:chExt cx="2083482" cy="2230967"/>
          </a:xfrm>
        </p:grpSpPr>
        <p:grpSp>
          <p:nvGrpSpPr>
            <p:cNvPr id="4" name="Group 8"/>
            <p:cNvGrpSpPr/>
            <p:nvPr/>
          </p:nvGrpSpPr>
          <p:grpSpPr>
            <a:xfrm>
              <a:off x="75599" y="0"/>
              <a:ext cx="1932284" cy="2230967"/>
              <a:chOff x="0" y="0"/>
              <a:chExt cx="703982" cy="812800"/>
            </a:xfrm>
          </p:grpSpPr>
          <p:sp>
            <p:nvSpPr>
              <p:cNvPr id="9" name="Freeform 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0" name="TextBox 1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15</a:t>
              </a:r>
            </a:p>
          </p:txBody>
        </p:sp>
      </p:grpSp>
      <p:pic>
        <p:nvPicPr>
          <p:cNvPr id="5121" name="Picture 1"/>
          <p:cNvPicPr>
            <a:picLocks noChangeAspect="1" noChangeArrowheads="1"/>
          </p:cNvPicPr>
          <p:nvPr/>
        </p:nvPicPr>
        <p:blipFill>
          <a:blip r:embed="rId2" cstate="print"/>
          <a:srcRect/>
          <a:stretch>
            <a:fillRect/>
          </a:stretch>
        </p:blipFill>
        <p:spPr bwMode="auto">
          <a:xfrm>
            <a:off x="1371600" y="2552700"/>
            <a:ext cx="15457932" cy="70104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16</a:t>
              </a:r>
            </a:p>
          </p:txBody>
        </p:sp>
      </p:grpSp>
      <p:sp>
        <p:nvSpPr>
          <p:cNvPr id="13" name="TextBox 13"/>
          <p:cNvSpPr txBox="1"/>
          <p:nvPr/>
        </p:nvSpPr>
        <p:spPr>
          <a:xfrm>
            <a:off x="3657600" y="266700"/>
            <a:ext cx="10929913" cy="1360950"/>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algn="ctr">
              <a:lnSpc>
                <a:spcPts val="11899"/>
              </a:lnSpc>
            </a:pPr>
            <a:r>
              <a:rPr lang="en-US" sz="6600" b="1" dirty="0">
                <a:solidFill>
                  <a:srgbClr val="000000"/>
                </a:solidFill>
                <a:latin typeface="Times New Roman" pitchFamily="18" charset="0"/>
                <a:ea typeface="Alatsi"/>
                <a:cs typeface="Times New Roman" pitchFamily="18" charset="0"/>
                <a:sym typeface="Alatsi"/>
              </a:rPr>
              <a:t>CONCLUSION</a:t>
            </a:r>
          </a:p>
        </p:txBody>
      </p:sp>
      <p:graphicFrame>
        <p:nvGraphicFramePr>
          <p:cNvPr id="33" name="Content Placeholder 2"/>
          <p:cNvGraphicFramePr>
            <a:graphicFrameLocks/>
          </p:cNvGraphicFramePr>
          <p:nvPr/>
        </p:nvGraphicFramePr>
        <p:xfrm>
          <a:off x="838200" y="2095500"/>
          <a:ext cx="16687800" cy="769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286000" y="419100"/>
            <a:ext cx="13464081" cy="1360950"/>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algn="ctr">
              <a:lnSpc>
                <a:spcPts val="11899"/>
              </a:lnSpc>
            </a:pPr>
            <a:r>
              <a:rPr lang="en-US" sz="6600" b="1" dirty="0">
                <a:solidFill>
                  <a:srgbClr val="000000"/>
                </a:solidFill>
                <a:latin typeface="Times New Roman" pitchFamily="18" charset="0"/>
                <a:ea typeface="Alatsi"/>
                <a:cs typeface="Times New Roman" pitchFamily="18" charset="0"/>
                <a:sym typeface="Alatsi"/>
              </a:rPr>
              <a:t>REFERENCES</a:t>
            </a:r>
          </a:p>
        </p:txBody>
      </p:sp>
      <p:sp>
        <p:nvSpPr>
          <p:cNvPr id="22" name="Freeform 22"/>
          <p:cNvSpPr/>
          <p:nvPr/>
        </p:nvSpPr>
        <p:spPr>
          <a:xfrm>
            <a:off x="-1219200" y="0"/>
            <a:ext cx="5791200" cy="1866900"/>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sp>
      <p:sp>
        <p:nvSpPr>
          <p:cNvPr id="23" name="TextBox 22"/>
          <p:cNvSpPr txBox="1"/>
          <p:nvPr/>
        </p:nvSpPr>
        <p:spPr>
          <a:xfrm>
            <a:off x="762000" y="2171700"/>
            <a:ext cx="17145000" cy="7046595"/>
          </a:xfrm>
          <a:prstGeom prst="rect">
            <a:avLst/>
          </a:prstGeom>
          <a:noFill/>
        </p:spPr>
        <p:txBody>
          <a:bodyPr wrap="square" rtlCol="0">
            <a:spAutoFit/>
          </a:bodyPr>
          <a:lstStyle/>
          <a:p>
            <a:pPr marL="342900" indent="-342900">
              <a:buAutoNum type="arabicPeriod"/>
            </a:pPr>
            <a:endParaRPr lang="en-US" sz="2400" dirty="0"/>
          </a:p>
          <a:p>
            <a:pPr marL="342900" indent="-342900">
              <a:buAutoNum type="arabicPeriod"/>
            </a:pPr>
            <a:r>
              <a:rPr lang="en-US" sz="2400" dirty="0">
                <a:latin typeface="Cambria" pitchFamily="18" charset="0"/>
                <a:ea typeface="Cambria" pitchFamily="18" charset="0"/>
              </a:rPr>
              <a:t>Jiang, Qin, Xi-Le Zhao, Jie Lin, Jing-Hua Yang, Jiangtao Peng, and Tai-Xiang Jiang. "</a:t>
            </a:r>
            <a:r>
              <a:rPr lang="en-US" sz="2400" dirty="0" err="1">
                <a:latin typeface="Cambria" pitchFamily="18" charset="0"/>
                <a:ea typeface="Cambria" pitchFamily="18" charset="0"/>
              </a:rPr>
              <a:t>Superpixel</a:t>
            </a:r>
            <a:r>
              <a:rPr lang="en-US" sz="2400" dirty="0">
                <a:latin typeface="Cambria" pitchFamily="18" charset="0"/>
                <a:ea typeface="Cambria" pitchFamily="18" charset="0"/>
              </a:rPr>
              <a:t>-Oriented Thick Cloud Removal Method for Multi-Temporal Remote Sensing Images." </a:t>
            </a:r>
            <a:r>
              <a:rPr lang="en-US" sz="2400" i="1" dirty="0">
                <a:latin typeface="Cambria" pitchFamily="18" charset="0"/>
                <a:ea typeface="Cambria" pitchFamily="18" charset="0"/>
              </a:rPr>
              <a:t>IEEE Geoscience and Remote Sensing Letters</a:t>
            </a:r>
            <a:r>
              <a:rPr lang="en-US" sz="2400" dirty="0">
                <a:latin typeface="Cambria" pitchFamily="18" charset="0"/>
                <a:ea typeface="Cambria" pitchFamily="18" charset="0"/>
              </a:rPr>
              <a:t> (2023).</a:t>
            </a:r>
          </a:p>
          <a:p>
            <a:pPr marL="342900" indent="-342900">
              <a:buAutoNum type="arabicPeriod"/>
            </a:pPr>
            <a:endParaRPr lang="en-US" sz="2400" dirty="0">
              <a:latin typeface="Cambria" pitchFamily="18" charset="0"/>
              <a:ea typeface="Cambria" pitchFamily="18" charset="0"/>
            </a:endParaRPr>
          </a:p>
          <a:p>
            <a:pPr marL="342900" indent="-342900">
              <a:buAutoNum type="arabicPeriod"/>
            </a:pPr>
            <a:r>
              <a:rPr lang="en-US" sz="2400" dirty="0">
                <a:latin typeface="Cambria" pitchFamily="18" charset="0"/>
                <a:ea typeface="Cambria" pitchFamily="18" charset="0"/>
              </a:rPr>
              <a:t>Zhang, Chi, Huifang Li, Huanfeng Shen, </a:t>
            </a:r>
            <a:r>
              <a:rPr lang="en-US" sz="2400" dirty="0" err="1">
                <a:latin typeface="Cambria" pitchFamily="18" charset="0"/>
                <a:ea typeface="Cambria" pitchFamily="18" charset="0"/>
              </a:rPr>
              <a:t>Huagui</a:t>
            </a:r>
            <a:r>
              <a:rPr lang="en-US" sz="2400" dirty="0">
                <a:latin typeface="Cambria" pitchFamily="18" charset="0"/>
                <a:ea typeface="Cambria" pitchFamily="18" charset="0"/>
              </a:rPr>
              <a:t> He, Yang Liu, Peng Yi, and Liying Xu. "A General Thin Cloud Correction Method Combining Statistical Information and a Scattering Model for Visible and Near-infrared Satellite Images." </a:t>
            </a:r>
            <a:r>
              <a:rPr lang="en-US" sz="2400" i="1" dirty="0">
                <a:latin typeface="Cambria" pitchFamily="18" charset="0"/>
                <a:ea typeface="Cambria" pitchFamily="18" charset="0"/>
              </a:rPr>
              <a:t>IEEE Transactions on Geoscience and Remote Sensing</a:t>
            </a:r>
            <a:r>
              <a:rPr lang="en-US" sz="2400" dirty="0">
                <a:latin typeface="Cambria" pitchFamily="18" charset="0"/>
                <a:ea typeface="Cambria" pitchFamily="18" charset="0"/>
              </a:rPr>
              <a:t> (2023).</a:t>
            </a:r>
          </a:p>
          <a:p>
            <a:pPr marL="342900" indent="-342900">
              <a:buAutoNum type="arabicPeriod"/>
            </a:pPr>
            <a:endParaRPr lang="en-US" sz="2400" dirty="0">
              <a:latin typeface="Cambria" pitchFamily="18" charset="0"/>
              <a:ea typeface="Cambria" pitchFamily="18" charset="0"/>
            </a:endParaRPr>
          </a:p>
          <a:p>
            <a:pPr marL="342900" indent="-342900">
              <a:buFontTx/>
              <a:buAutoNum type="arabicPeriod"/>
            </a:pPr>
            <a:r>
              <a:rPr lang="en-US" sz="2400" dirty="0">
                <a:latin typeface="Cambria" pitchFamily="18" charset="0"/>
                <a:ea typeface="Cambria" pitchFamily="18" charset="0"/>
              </a:rPr>
              <a:t>Training-free thick cloud removal for Sentinel-2 imagery using value propagation interpolation.</a:t>
            </a:r>
          </a:p>
          <a:p>
            <a:pPr marL="342900" indent="-342900">
              <a:buFontTx/>
              <a:buAutoNum type="arabicPeriod"/>
            </a:pPr>
            <a:endParaRPr lang="en-US" sz="2400" dirty="0">
              <a:latin typeface="Cambria" pitchFamily="18" charset="0"/>
              <a:ea typeface="Cambria" pitchFamily="18" charset="0"/>
            </a:endParaRPr>
          </a:p>
          <a:p>
            <a:pPr marL="342900" indent="-342900">
              <a:buFontTx/>
              <a:buAutoNum type="arabicPeriod"/>
            </a:pPr>
            <a:r>
              <a:rPr lang="en-US" sz="2400" dirty="0">
                <a:latin typeface="Cambria" pitchFamily="18" charset="0"/>
                <a:ea typeface="Cambria" pitchFamily="18" charset="0"/>
              </a:rPr>
              <a:t>Chauhan, Rutvik, </a:t>
            </a:r>
            <a:r>
              <a:rPr lang="en-US" sz="2400" dirty="0" err="1">
                <a:latin typeface="Cambria" pitchFamily="18" charset="0"/>
                <a:ea typeface="Cambria" pitchFamily="18" charset="0"/>
              </a:rPr>
              <a:t>Antarpuneet</a:t>
            </a:r>
            <a:r>
              <a:rPr lang="en-US" sz="2400" dirty="0">
                <a:latin typeface="Cambria" pitchFamily="18" charset="0"/>
                <a:ea typeface="Cambria" pitchFamily="18" charset="0"/>
              </a:rPr>
              <a:t> Singh, and Sujoy Saha. "Cloud Removal from Satellite Images." </a:t>
            </a:r>
            <a:r>
              <a:rPr lang="en-US" sz="2400" i="1" dirty="0" err="1">
                <a:latin typeface="Cambria" pitchFamily="18" charset="0"/>
                <a:ea typeface="Cambria" pitchFamily="18" charset="0"/>
              </a:rPr>
              <a:t>arXiv</a:t>
            </a:r>
            <a:r>
              <a:rPr lang="en-US" sz="2400" i="1" dirty="0">
                <a:latin typeface="Cambria" pitchFamily="18" charset="0"/>
                <a:ea typeface="Cambria" pitchFamily="18" charset="0"/>
              </a:rPr>
              <a:t> preprint arXiv:2112.15483</a:t>
            </a:r>
            <a:r>
              <a:rPr lang="en-US" sz="2400" dirty="0">
                <a:latin typeface="Cambria" pitchFamily="18" charset="0"/>
                <a:ea typeface="Cambria" pitchFamily="18" charset="0"/>
              </a:rPr>
              <a:t> (2021).</a:t>
            </a:r>
          </a:p>
          <a:p>
            <a:pPr marL="342900" indent="-342900">
              <a:buFontTx/>
              <a:buAutoNum type="arabicPeriod"/>
            </a:pPr>
            <a:endParaRPr lang="en-US" sz="2400" dirty="0">
              <a:latin typeface="Cambria" pitchFamily="18" charset="0"/>
              <a:ea typeface="Cambria" pitchFamily="18" charset="0"/>
            </a:endParaRPr>
          </a:p>
          <a:p>
            <a:pPr marL="342900" indent="-342900">
              <a:buFontTx/>
              <a:buAutoNum type="arabicPeriod"/>
            </a:pPr>
            <a:r>
              <a:rPr lang="en-US" sz="2400" dirty="0">
                <a:latin typeface="Cambria" pitchFamily="18" charset="0"/>
                <a:ea typeface="Cambria" pitchFamily="18" charset="0"/>
                <a:hlinkClick r:id="rId4"/>
              </a:rPr>
              <a:t>https://www.usgs.gov/faqs/what-are-best-landsat-spectral-bands-use-my-research</a:t>
            </a:r>
            <a:endParaRPr lang="en-US" sz="2400" dirty="0">
              <a:latin typeface="Cambria" pitchFamily="18" charset="0"/>
              <a:ea typeface="Cambria" pitchFamily="18" charset="0"/>
            </a:endParaRPr>
          </a:p>
          <a:p>
            <a:pPr marL="342900" indent="-342900">
              <a:buFontTx/>
              <a:buAutoNum type="arabicPeriod"/>
            </a:pPr>
            <a:endParaRPr lang="en-US" sz="2400" dirty="0">
              <a:latin typeface="Cambria" pitchFamily="18" charset="0"/>
              <a:ea typeface="Cambria" pitchFamily="18" charset="0"/>
            </a:endParaRPr>
          </a:p>
          <a:p>
            <a:pPr marL="342900" indent="-342900">
              <a:buFontTx/>
              <a:buAutoNum type="arabicPeriod"/>
            </a:pPr>
            <a:r>
              <a:rPr lang="en-US" sz="2400" dirty="0">
                <a:latin typeface="Cambria" pitchFamily="18" charset="0"/>
                <a:ea typeface="Cambria" pitchFamily="18" charset="0"/>
                <a:hlinkClick r:id="rId5"/>
              </a:rPr>
              <a:t>https://intellipaat.com/blog/what-is-interpolation/#:~:text=There%20are%20several%20methods%20of,of%20the%20data%20being%20interpolated.</a:t>
            </a:r>
            <a:endParaRPr lang="en-US" sz="2400" dirty="0">
              <a:latin typeface="Cambria" pitchFamily="18" charset="0"/>
              <a:ea typeface="Cambria" pitchFamily="18" charset="0"/>
            </a:endParaRPr>
          </a:p>
          <a:p>
            <a:endParaRPr lang="en-US" sz="1400" dirty="0">
              <a:latin typeface="Cambria" pitchFamily="18" charset="0"/>
              <a:ea typeface="Cambria" pitchFamily="18" charset="0"/>
            </a:endParaRPr>
          </a:p>
          <a:p>
            <a:pPr marL="342900" indent="-342900"/>
            <a:endParaRPr lang="en-US" sz="2000" dirty="0"/>
          </a:p>
        </p:txBody>
      </p:sp>
      <p:grpSp>
        <p:nvGrpSpPr>
          <p:cNvPr id="24" name="Group 5"/>
          <p:cNvGrpSpPr/>
          <p:nvPr/>
        </p:nvGrpSpPr>
        <p:grpSpPr>
          <a:xfrm rot="16200000">
            <a:off x="8629652" y="628650"/>
            <a:ext cx="1028699" cy="18287999"/>
            <a:chOff x="0" y="0"/>
            <a:chExt cx="5652111" cy="13716000"/>
          </a:xfrm>
        </p:grpSpPr>
        <p:grpSp>
          <p:nvGrpSpPr>
            <p:cNvPr id="25" name="Group 6"/>
            <p:cNvGrpSpPr/>
            <p:nvPr/>
          </p:nvGrpSpPr>
          <p:grpSpPr>
            <a:xfrm>
              <a:off x="2826056" y="0"/>
              <a:ext cx="2826056" cy="13716000"/>
              <a:chOff x="0" y="0"/>
              <a:chExt cx="558233" cy="2709333"/>
            </a:xfrm>
          </p:grpSpPr>
          <p:sp>
            <p:nvSpPr>
              <p:cNvPr id="32"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33" name="TextBox 8"/>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26" name="Group 9"/>
            <p:cNvGrpSpPr/>
            <p:nvPr/>
          </p:nvGrpSpPr>
          <p:grpSpPr>
            <a:xfrm>
              <a:off x="1413028" y="0"/>
              <a:ext cx="2826056" cy="13716000"/>
              <a:chOff x="0" y="0"/>
              <a:chExt cx="558233" cy="2709333"/>
            </a:xfrm>
          </p:grpSpPr>
          <p:sp>
            <p:nvSpPr>
              <p:cNvPr id="30"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31" name="TextBox 11"/>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27" name="Group 12"/>
            <p:cNvGrpSpPr/>
            <p:nvPr/>
          </p:nvGrpSpPr>
          <p:grpSpPr>
            <a:xfrm>
              <a:off x="0" y="0"/>
              <a:ext cx="2826056" cy="13716000"/>
              <a:chOff x="0" y="0"/>
              <a:chExt cx="558233" cy="2709333"/>
            </a:xfrm>
          </p:grpSpPr>
          <p:sp>
            <p:nvSpPr>
              <p:cNvPr id="28" name="Freeform 13"/>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29" name="TextBox 14"/>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3352800" y="0"/>
            <a:ext cx="12228819" cy="13609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11899"/>
              </a:lnSpc>
            </a:pPr>
            <a:r>
              <a:rPr lang="en-US" sz="6600" b="1" dirty="0">
                <a:solidFill>
                  <a:srgbClr val="000000"/>
                </a:solidFill>
                <a:latin typeface="Times New Roman Bold"/>
                <a:ea typeface="Times New Roman Bold"/>
                <a:cs typeface="Times New Roman Bold"/>
                <a:sym typeface="Times New Roman Bold"/>
              </a:rPr>
              <a:t>CONTENTS</a:t>
            </a:r>
            <a:endParaRPr lang="en-US" sz="8499" b="1" dirty="0">
              <a:solidFill>
                <a:srgbClr val="000000"/>
              </a:solidFill>
              <a:latin typeface="Times New Roman Bold"/>
              <a:ea typeface="Times New Roman Bold"/>
              <a:cs typeface="Times New Roman Bold"/>
              <a:sym typeface="Times New Roman Bold"/>
            </a:endParaRPr>
          </a:p>
        </p:txBody>
      </p:sp>
      <p:grpSp>
        <p:nvGrpSpPr>
          <p:cNvPr id="6" name="Group 6"/>
          <p:cNvGrpSpPr/>
          <p:nvPr/>
        </p:nvGrpSpPr>
        <p:grpSpPr>
          <a:xfrm>
            <a:off x="15773400" y="-98041"/>
            <a:ext cx="1562612" cy="1509824"/>
            <a:chOff x="0" y="-130721"/>
            <a:chExt cx="2083482" cy="2013099"/>
          </a:xfrm>
        </p:grpSpPr>
        <p:sp>
          <p:nvSpPr>
            <p:cNvPr id="9" name="TextBox 9"/>
            <p:cNvSpPr txBox="1"/>
            <p:nvPr/>
          </p:nvSpPr>
          <p:spPr>
            <a:xfrm>
              <a:off x="75599" y="-130721"/>
              <a:ext cx="1932283" cy="2013099"/>
            </a:xfrm>
            <a:prstGeom prst="rect">
              <a:avLst/>
            </a:prstGeom>
          </p:spPr>
          <p:txBody>
            <a:bodyPr lIns="50800" tIns="50800" rIns="50800" bIns="50800" rtlCol="0" anchor="ctr"/>
            <a:lstStyle/>
            <a:p>
              <a:pPr algn="ctr">
                <a:lnSpc>
                  <a:spcPts val="2659"/>
                </a:lnSpc>
              </a:pPr>
              <a:endParaRPr/>
            </a:p>
          </p:txBody>
        </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endParaRPr lang="en-US" sz="5575" b="1" dirty="0">
                <a:solidFill>
                  <a:srgbClr val="000000"/>
                </a:solidFill>
                <a:latin typeface="Open Sans Bold"/>
                <a:ea typeface="Open Sans Bold"/>
                <a:cs typeface="Open Sans Bold"/>
                <a:sym typeface="Open Sans Bold"/>
              </a:endParaRPr>
            </a:p>
          </p:txBody>
        </p:sp>
      </p:grpSp>
      <p:pic>
        <p:nvPicPr>
          <p:cNvPr id="32770" name="Picture 2"/>
          <p:cNvPicPr>
            <a:picLocks noChangeAspect="1" noChangeArrowheads="1"/>
          </p:cNvPicPr>
          <p:nvPr/>
        </p:nvPicPr>
        <p:blipFill>
          <a:blip r:embed="rId2" cstate="print"/>
          <a:srcRect/>
          <a:stretch>
            <a:fillRect/>
          </a:stretch>
        </p:blipFill>
        <p:spPr bwMode="auto">
          <a:xfrm>
            <a:off x="4495800" y="1714500"/>
            <a:ext cx="9089719" cy="83058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54977" y="3748035"/>
            <a:ext cx="11627497" cy="2348015"/>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algn="ctr">
              <a:lnSpc>
                <a:spcPts val="20573"/>
              </a:lnSpc>
            </a:pPr>
            <a:r>
              <a:rPr lang="en-US" sz="12200" b="1" dirty="0">
                <a:solidFill>
                  <a:srgbClr val="000000"/>
                </a:solidFill>
                <a:latin typeface="Times New Roman" pitchFamily="18" charset="0"/>
                <a:ea typeface="Alatsi"/>
                <a:cs typeface="Times New Roman" pitchFamily="18" charset="0"/>
                <a:sym typeface="Alatsi"/>
              </a:rPr>
              <a:t>THANK YOU</a:t>
            </a:r>
          </a:p>
        </p:txBody>
      </p:sp>
      <p:grpSp>
        <p:nvGrpSpPr>
          <p:cNvPr id="5" name="Group 5"/>
          <p:cNvGrpSpPr/>
          <p:nvPr/>
        </p:nvGrpSpPr>
        <p:grpSpPr>
          <a:xfrm>
            <a:off x="-31071" y="0"/>
            <a:ext cx="4239083" cy="10287000"/>
            <a:chOff x="0" y="0"/>
            <a:chExt cx="5652111" cy="13716000"/>
          </a:xfrm>
        </p:grpSpPr>
        <p:grpSp>
          <p:nvGrpSpPr>
            <p:cNvPr id="6" name="Group 6"/>
            <p:cNvGrpSpPr/>
            <p:nvPr/>
          </p:nvGrpSpPr>
          <p:grpSpPr>
            <a:xfrm>
              <a:off x="2826056" y="0"/>
              <a:ext cx="2826056" cy="13716000"/>
              <a:chOff x="0" y="0"/>
              <a:chExt cx="558233" cy="2709333"/>
            </a:xfrm>
          </p:grpSpPr>
          <p:sp>
            <p:nvSpPr>
              <p:cNvPr id="7"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8" name="TextBox 8"/>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413028" y="0"/>
              <a:ext cx="2826056" cy="13716000"/>
              <a:chOff x="0" y="0"/>
              <a:chExt cx="558233" cy="2709333"/>
            </a:xfrm>
          </p:grpSpPr>
          <p:sp>
            <p:nvSpPr>
              <p:cNvPr id="10"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11" name="TextBox 11"/>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0" y="0"/>
              <a:ext cx="2826056" cy="13716000"/>
              <a:chOff x="0" y="0"/>
              <a:chExt cx="558233" cy="2709333"/>
            </a:xfrm>
          </p:grpSpPr>
          <p:sp>
            <p:nvSpPr>
              <p:cNvPr id="13" name="Freeform 13"/>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14" name="TextBox 14"/>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813693" y="2948049"/>
            <a:ext cx="6608074" cy="5912616"/>
            <a:chOff x="0" y="0"/>
            <a:chExt cx="7096905" cy="6350000"/>
          </a:xfrm>
        </p:grpSpPr>
        <p:sp>
          <p:nvSpPr>
            <p:cNvPr id="4" name="Freeform 4"/>
            <p:cNvSpPr/>
            <p:nvPr/>
          </p:nvSpPr>
          <p:spPr>
            <a:xfrm>
              <a:off x="0" y="0"/>
              <a:ext cx="7096905" cy="6350000"/>
            </a:xfrm>
            <a:custGeom>
              <a:avLst/>
              <a:gdLst/>
              <a:ahLst/>
              <a:cxnLst/>
              <a:rect l="l" t="t" r="r" b="b"/>
              <a:pathLst>
                <a:path w="7096905" h="6350000">
                  <a:moveTo>
                    <a:pt x="128143" y="0"/>
                  </a:moveTo>
                  <a:lnTo>
                    <a:pt x="6968762" y="0"/>
                  </a:lnTo>
                  <a:cubicBezTo>
                    <a:pt x="7002748" y="0"/>
                    <a:pt x="7035341" y="13501"/>
                    <a:pt x="7059373" y="37532"/>
                  </a:cubicBezTo>
                  <a:cubicBezTo>
                    <a:pt x="7083404" y="61564"/>
                    <a:pt x="7096905" y="94157"/>
                    <a:pt x="7096905" y="128143"/>
                  </a:cubicBezTo>
                  <a:lnTo>
                    <a:pt x="7096905" y="6221857"/>
                  </a:lnTo>
                  <a:cubicBezTo>
                    <a:pt x="7096905" y="6292629"/>
                    <a:pt x="7039533" y="6350000"/>
                    <a:pt x="6968762" y="6350000"/>
                  </a:cubicBezTo>
                  <a:lnTo>
                    <a:pt x="128143" y="6350000"/>
                  </a:lnTo>
                  <a:cubicBezTo>
                    <a:pt x="57371" y="6350000"/>
                    <a:pt x="0" y="6292629"/>
                    <a:pt x="0" y="6221857"/>
                  </a:cubicBezTo>
                  <a:lnTo>
                    <a:pt x="0" y="128143"/>
                  </a:lnTo>
                  <a:cubicBezTo>
                    <a:pt x="0" y="57371"/>
                    <a:pt x="57371" y="0"/>
                    <a:pt x="128143" y="0"/>
                  </a:cubicBezTo>
                  <a:close/>
                </a:path>
              </a:pathLst>
            </a:custGeom>
            <a:blipFill>
              <a:blip r:embed="rId2" cstate="print"/>
              <a:stretch>
                <a:fillRect r="-34549"/>
              </a:stretch>
            </a:blipFill>
          </p:spPr>
        </p:sp>
      </p:grpSp>
      <p:sp>
        <p:nvSpPr>
          <p:cNvPr id="5" name="TextBox 5"/>
          <p:cNvSpPr txBox="1"/>
          <p:nvPr/>
        </p:nvSpPr>
        <p:spPr>
          <a:xfrm>
            <a:off x="3352800" y="266700"/>
            <a:ext cx="12228819" cy="152605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11899"/>
              </a:lnSpc>
            </a:pPr>
            <a:r>
              <a:rPr lang="en-US" sz="7200" b="1" dirty="0">
                <a:solidFill>
                  <a:srgbClr val="000000"/>
                </a:solidFill>
                <a:latin typeface="Times New Roman Bold"/>
                <a:ea typeface="Times New Roman Bold"/>
                <a:cs typeface="Times New Roman Bold"/>
                <a:sym typeface="Times New Roman Bold"/>
              </a:rPr>
              <a:t>INTRODUCTION</a:t>
            </a:r>
            <a:endParaRPr lang="en-US" sz="8499" b="1" dirty="0">
              <a:solidFill>
                <a:srgbClr val="000000"/>
              </a:solidFill>
              <a:latin typeface="Times New Roman Bold"/>
              <a:ea typeface="Times New Roman Bold"/>
              <a:cs typeface="Times New Roman Bold"/>
              <a:sym typeface="Times New Roman Bold"/>
            </a:endParaRPr>
          </a:p>
        </p:txBody>
      </p:sp>
      <p:grpSp>
        <p:nvGrpSpPr>
          <p:cNvPr id="6" name="Group 6"/>
          <p:cNvGrpSpPr/>
          <p:nvPr/>
        </p:nvGrpSpPr>
        <p:grpSpPr>
          <a:xfrm>
            <a:off x="15773400"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1</a:t>
              </a:r>
            </a:p>
          </p:txBody>
        </p:sp>
      </p:grpSp>
      <p:sp>
        <p:nvSpPr>
          <p:cNvPr id="13" name="TextBox 13"/>
          <p:cNvSpPr txBox="1"/>
          <p:nvPr/>
        </p:nvSpPr>
        <p:spPr>
          <a:xfrm>
            <a:off x="1346437" y="2534232"/>
            <a:ext cx="8533817" cy="7167310"/>
          </a:xfrm>
          <a:prstGeom prst="rect">
            <a:avLst/>
          </a:prstGeom>
        </p:spPr>
        <p:txBody>
          <a:bodyPr lIns="0" tIns="0" rIns="0" bIns="0" rtlCol="0" anchor="t">
            <a:spAutoFit/>
          </a:bodyPr>
          <a:lstStyle/>
          <a:p>
            <a:pPr algn="just">
              <a:lnSpc>
                <a:spcPts val="3690"/>
              </a:lnSpc>
            </a:pPr>
            <a:r>
              <a:rPr lang="en-US" sz="2635" b="1" dirty="0">
                <a:solidFill>
                  <a:srgbClr val="000000"/>
                </a:solidFill>
                <a:latin typeface="Times New Roman Bold"/>
                <a:ea typeface="Times New Roman Bold"/>
                <a:cs typeface="Times New Roman Bold"/>
                <a:sym typeface="Times New Roman Bold"/>
              </a:rPr>
              <a:t>• </a:t>
            </a:r>
            <a:r>
              <a:rPr lang="en-US" sz="2635" b="1" dirty="0">
                <a:solidFill>
                  <a:srgbClr val="000000"/>
                </a:solidFill>
                <a:latin typeface="Cambria" pitchFamily="18" charset="0"/>
                <a:ea typeface="Cambria" pitchFamily="18" charset="0"/>
                <a:cs typeface="Times New Roman Bold"/>
                <a:sym typeface="Times New Roman Bold"/>
              </a:rPr>
              <a:t>Satellite images help to monitor and analyze diverse aspects of the Earth's surface.</a:t>
            </a:r>
          </a:p>
          <a:p>
            <a:pPr algn="just">
              <a:lnSpc>
                <a:spcPts val="215"/>
              </a:lnSpc>
            </a:pPr>
            <a:endParaRPr dirty="0">
              <a:latin typeface="Cambria" pitchFamily="18" charset="0"/>
              <a:ea typeface="Cambria" pitchFamily="18" charset="0"/>
            </a:endParaRPr>
          </a:p>
          <a:p>
            <a:pPr algn="just">
              <a:lnSpc>
                <a:spcPts val="3690"/>
              </a:lnSpc>
            </a:pPr>
            <a:endParaRPr dirty="0">
              <a:latin typeface="Cambria" pitchFamily="18" charset="0"/>
              <a:ea typeface="Cambria" pitchFamily="18" charset="0"/>
            </a:endParaRPr>
          </a:p>
          <a:p>
            <a:pPr algn="just">
              <a:lnSpc>
                <a:spcPts val="3690"/>
              </a:lnSpc>
            </a:pPr>
            <a:r>
              <a:rPr lang="en-US" sz="2635" b="1" dirty="0">
                <a:solidFill>
                  <a:srgbClr val="000000"/>
                </a:solidFill>
                <a:latin typeface="Cambria" pitchFamily="18" charset="0"/>
                <a:ea typeface="Cambria" pitchFamily="18" charset="0"/>
                <a:cs typeface="Times New Roman Bold"/>
                <a:sym typeface="Times New Roman Bold"/>
              </a:rPr>
              <a:t>• Characteristics of Satellite images: Spatial Resolution, Spectral Resolution and Temporal Resolution.</a:t>
            </a:r>
          </a:p>
          <a:p>
            <a:pPr algn="just">
              <a:lnSpc>
                <a:spcPts val="215"/>
              </a:lnSpc>
            </a:pPr>
            <a:r>
              <a:rPr lang="en-US" sz="154" b="1" dirty="0">
                <a:solidFill>
                  <a:srgbClr val="000000"/>
                </a:solidFill>
                <a:latin typeface="Cambria" pitchFamily="18" charset="0"/>
                <a:ea typeface="Cambria" pitchFamily="18" charset="0"/>
                <a:cs typeface="Times New Roman Bold"/>
                <a:sym typeface="Times New Roman Bold"/>
              </a:rPr>
              <a:t>•</a:t>
            </a:r>
          </a:p>
          <a:p>
            <a:pPr algn="just">
              <a:lnSpc>
                <a:spcPts val="3690"/>
              </a:lnSpc>
            </a:pPr>
            <a:endParaRPr dirty="0">
              <a:latin typeface="Cambria" pitchFamily="18" charset="0"/>
              <a:ea typeface="Cambria" pitchFamily="18" charset="0"/>
            </a:endParaRPr>
          </a:p>
          <a:p>
            <a:pPr algn="just">
              <a:lnSpc>
                <a:spcPts val="3690"/>
              </a:lnSpc>
            </a:pPr>
            <a:r>
              <a:rPr lang="en-US" sz="2635" b="1" dirty="0">
                <a:solidFill>
                  <a:srgbClr val="000000"/>
                </a:solidFill>
                <a:latin typeface="Cambria" pitchFamily="18" charset="0"/>
                <a:ea typeface="Cambria" pitchFamily="18" charset="0"/>
                <a:cs typeface="Times New Roman Bold"/>
                <a:sym typeface="Times New Roman Bold"/>
              </a:rPr>
              <a:t>• Presence of Cloud Cover creates a visual barrier, hampering the ability to obtain clear images.</a:t>
            </a:r>
          </a:p>
          <a:p>
            <a:pPr algn="just">
              <a:lnSpc>
                <a:spcPts val="215"/>
              </a:lnSpc>
            </a:pPr>
            <a:r>
              <a:rPr lang="en-US" sz="154" b="1" dirty="0">
                <a:solidFill>
                  <a:srgbClr val="000000"/>
                </a:solidFill>
                <a:latin typeface="Cambria" pitchFamily="18" charset="0"/>
                <a:ea typeface="Cambria" pitchFamily="18" charset="0"/>
                <a:cs typeface="Times New Roman Bold"/>
                <a:sym typeface="Times New Roman Bold"/>
              </a:rPr>
              <a:t>•</a:t>
            </a:r>
          </a:p>
          <a:p>
            <a:pPr algn="just">
              <a:lnSpc>
                <a:spcPts val="3690"/>
              </a:lnSpc>
            </a:pPr>
            <a:endParaRPr dirty="0">
              <a:latin typeface="Cambria" pitchFamily="18" charset="0"/>
              <a:ea typeface="Cambria" pitchFamily="18" charset="0"/>
            </a:endParaRPr>
          </a:p>
          <a:p>
            <a:pPr algn="just">
              <a:lnSpc>
                <a:spcPts val="3690"/>
              </a:lnSpc>
            </a:pPr>
            <a:r>
              <a:rPr lang="en-US" sz="2635" b="1" dirty="0">
                <a:solidFill>
                  <a:srgbClr val="000000"/>
                </a:solidFill>
                <a:latin typeface="Cambria" pitchFamily="18" charset="0"/>
                <a:ea typeface="Cambria" pitchFamily="18" charset="0"/>
                <a:cs typeface="Times New Roman Bold"/>
                <a:sym typeface="Times New Roman Bold"/>
              </a:rPr>
              <a:t>• </a:t>
            </a:r>
            <a:r>
              <a:rPr lang="en-US" sz="2635" b="1" dirty="0" err="1">
                <a:solidFill>
                  <a:srgbClr val="000000"/>
                </a:solidFill>
                <a:latin typeface="Cambria" pitchFamily="18" charset="0"/>
                <a:ea typeface="Cambria" pitchFamily="18" charset="0"/>
                <a:cs typeface="Times New Roman Bold"/>
                <a:sym typeface="Times New Roman Bold"/>
              </a:rPr>
              <a:t>Landsat</a:t>
            </a:r>
            <a:r>
              <a:rPr lang="en-US" sz="2635" b="1" dirty="0">
                <a:solidFill>
                  <a:srgbClr val="000000"/>
                </a:solidFill>
                <a:latin typeface="Cambria" pitchFamily="18" charset="0"/>
                <a:ea typeface="Cambria" pitchFamily="18" charset="0"/>
                <a:cs typeface="Times New Roman Bold"/>
                <a:sym typeface="Times New Roman Bold"/>
              </a:rPr>
              <a:t> and Sentinel series satellites are the mainstream data sources.</a:t>
            </a:r>
          </a:p>
          <a:p>
            <a:pPr algn="just">
              <a:lnSpc>
                <a:spcPts val="215"/>
              </a:lnSpc>
            </a:pPr>
            <a:r>
              <a:rPr lang="en-US" sz="154" b="1" dirty="0">
                <a:solidFill>
                  <a:srgbClr val="000000"/>
                </a:solidFill>
                <a:latin typeface="Cambria" pitchFamily="18" charset="0"/>
                <a:ea typeface="Cambria" pitchFamily="18" charset="0"/>
                <a:cs typeface="Times New Roman Bold"/>
                <a:sym typeface="Times New Roman Bold"/>
              </a:rPr>
              <a:t>•</a:t>
            </a:r>
          </a:p>
          <a:p>
            <a:pPr algn="just">
              <a:lnSpc>
                <a:spcPts val="3690"/>
              </a:lnSpc>
            </a:pPr>
            <a:endParaRPr dirty="0">
              <a:latin typeface="Cambria" pitchFamily="18" charset="0"/>
              <a:ea typeface="Cambria" pitchFamily="18" charset="0"/>
            </a:endParaRPr>
          </a:p>
          <a:p>
            <a:pPr algn="just">
              <a:lnSpc>
                <a:spcPts val="3690"/>
              </a:lnSpc>
            </a:pPr>
            <a:r>
              <a:rPr lang="en-US" sz="2635" b="1" dirty="0">
                <a:solidFill>
                  <a:srgbClr val="000000"/>
                </a:solidFill>
                <a:latin typeface="Cambria" pitchFamily="18" charset="0"/>
                <a:ea typeface="Cambria" pitchFamily="18" charset="0"/>
                <a:cs typeface="Times New Roman Bold"/>
                <a:sym typeface="Times New Roman Bold"/>
              </a:rPr>
              <a:t>• </a:t>
            </a:r>
            <a:r>
              <a:rPr lang="en-US" sz="2635" b="1" dirty="0" err="1">
                <a:solidFill>
                  <a:srgbClr val="000000"/>
                </a:solidFill>
                <a:latin typeface="Cambria" pitchFamily="18" charset="0"/>
                <a:ea typeface="Cambria" pitchFamily="18" charset="0"/>
                <a:cs typeface="Times New Roman Bold"/>
                <a:sym typeface="Times New Roman Bold"/>
              </a:rPr>
              <a:t>Landsats</a:t>
            </a:r>
            <a:r>
              <a:rPr lang="en-US" sz="2635" b="1" dirty="0">
                <a:solidFill>
                  <a:srgbClr val="000000"/>
                </a:solidFill>
                <a:latin typeface="Cambria" pitchFamily="18" charset="0"/>
                <a:ea typeface="Cambria" pitchFamily="18" charset="0"/>
                <a:cs typeface="Times New Roman Bold"/>
                <a:sym typeface="Times New Roman Bold"/>
              </a:rPr>
              <a:t> have visible and near-infrared (VNIR) bands and thermal infrared (TIR) bands. </a:t>
            </a:r>
          </a:p>
          <a:p>
            <a:pPr algn="just">
              <a:lnSpc>
                <a:spcPts val="3690"/>
              </a:lnSpc>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22250"/>
            <a:ext cx="16230600" cy="1399999"/>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algn="ctr">
              <a:lnSpc>
                <a:spcPts val="11899"/>
              </a:lnSpc>
            </a:pPr>
            <a:r>
              <a:rPr lang="en-US" sz="7200" b="1" dirty="0">
                <a:solidFill>
                  <a:srgbClr val="000000"/>
                </a:solidFill>
                <a:latin typeface="Times New Roman" pitchFamily="18" charset="0"/>
                <a:ea typeface="Alatsi"/>
                <a:cs typeface="Times New Roman" pitchFamily="18" charset="0"/>
                <a:sym typeface="Alatsi"/>
              </a:rPr>
              <a:t>APPLICATIONS</a:t>
            </a:r>
            <a:endParaRPr lang="en-US" sz="8499" b="1" dirty="0">
              <a:solidFill>
                <a:srgbClr val="000000"/>
              </a:solidFill>
              <a:latin typeface="Times New Roman" pitchFamily="18" charset="0"/>
              <a:ea typeface="Alatsi"/>
              <a:cs typeface="Times New Roman" pitchFamily="18" charset="0"/>
              <a:sym typeface="Alatsi"/>
            </a:endParaRPr>
          </a:p>
        </p:txBody>
      </p:sp>
      <p:grpSp>
        <p:nvGrpSpPr>
          <p:cNvPr id="4" name="Group 4"/>
          <p:cNvGrpSpPr/>
          <p:nvPr/>
        </p:nvGrpSpPr>
        <p:grpSpPr>
          <a:xfrm>
            <a:off x="15859155" y="0"/>
            <a:ext cx="1562612" cy="1673225"/>
            <a:chOff x="0" y="0"/>
            <a:chExt cx="2083482" cy="2230967"/>
          </a:xfrm>
        </p:grpSpPr>
        <p:grpSp>
          <p:nvGrpSpPr>
            <p:cNvPr id="5" name="Group 5"/>
            <p:cNvGrpSpPr/>
            <p:nvPr/>
          </p:nvGrpSpPr>
          <p:grpSpPr>
            <a:xfrm>
              <a:off x="75599" y="0"/>
              <a:ext cx="1932284" cy="2230967"/>
              <a:chOff x="0" y="0"/>
              <a:chExt cx="703982" cy="812800"/>
            </a:xfrm>
          </p:grpSpPr>
          <p:sp>
            <p:nvSpPr>
              <p:cNvPr id="6" name="Freeform 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7" name="TextBox 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0" y="437581"/>
              <a:ext cx="2083482" cy="1333699"/>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2</a:t>
              </a:r>
            </a:p>
          </p:txBody>
        </p:sp>
      </p:grpSp>
      <p:pic>
        <p:nvPicPr>
          <p:cNvPr id="9217" name="Picture 1"/>
          <p:cNvPicPr>
            <a:picLocks noChangeAspect="1" noChangeArrowheads="1"/>
          </p:cNvPicPr>
          <p:nvPr/>
        </p:nvPicPr>
        <p:blipFill>
          <a:blip r:embed="rId2" cstate="print"/>
          <a:srcRect/>
          <a:stretch>
            <a:fillRect/>
          </a:stretch>
        </p:blipFill>
        <p:spPr bwMode="auto">
          <a:xfrm>
            <a:off x="990600" y="1866900"/>
            <a:ext cx="16132626" cy="7878724"/>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3</a:t>
              </a:r>
            </a:p>
          </p:txBody>
        </p:sp>
      </p:grpSp>
      <p:sp>
        <p:nvSpPr>
          <p:cNvPr id="12291" name="Rectangle 3"/>
          <p:cNvSpPr>
            <a:spLocks noChangeArrowheads="1"/>
          </p:cNvSpPr>
          <p:nvPr/>
        </p:nvSpPr>
        <p:spPr bwMode="auto">
          <a:xfrm>
            <a:off x="0" y="0"/>
            <a:ext cx="18288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2" name="TextBox 2"/>
          <p:cNvSpPr txBox="1"/>
          <p:nvPr/>
        </p:nvSpPr>
        <p:spPr>
          <a:xfrm>
            <a:off x="3581400" y="495300"/>
            <a:ext cx="10451219" cy="1360950"/>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algn="ctr">
              <a:lnSpc>
                <a:spcPts val="11899"/>
              </a:lnSpc>
            </a:pPr>
            <a:r>
              <a:rPr lang="en-US" sz="6600" b="1" dirty="0">
                <a:solidFill>
                  <a:srgbClr val="000000"/>
                </a:solidFill>
                <a:latin typeface="Times New Roman" pitchFamily="18" charset="0"/>
                <a:ea typeface="Alatsi"/>
                <a:cs typeface="Times New Roman" pitchFamily="18" charset="0"/>
                <a:sym typeface="Alatsi"/>
              </a:rPr>
              <a:t>MOTIVATION</a:t>
            </a:r>
            <a:endParaRPr lang="en-US" sz="7200" b="1" dirty="0">
              <a:solidFill>
                <a:srgbClr val="000000"/>
              </a:solidFill>
              <a:latin typeface="Times New Roman" pitchFamily="18" charset="0"/>
              <a:ea typeface="Alatsi"/>
              <a:cs typeface="Times New Roman" pitchFamily="18" charset="0"/>
              <a:sym typeface="Alatsi"/>
            </a:endParaRPr>
          </a:p>
        </p:txBody>
      </p:sp>
      <p:pic>
        <p:nvPicPr>
          <p:cNvPr id="15362" name="Picture 2" descr="D:\motivation.png"/>
          <p:cNvPicPr>
            <a:picLocks noChangeAspect="1" noChangeArrowheads="1"/>
          </p:cNvPicPr>
          <p:nvPr/>
        </p:nvPicPr>
        <p:blipFill>
          <a:blip r:embed="rId2" cstate="print"/>
          <a:srcRect/>
          <a:stretch>
            <a:fillRect/>
          </a:stretch>
        </p:blipFill>
        <p:spPr bwMode="auto">
          <a:xfrm>
            <a:off x="1905000" y="2324100"/>
            <a:ext cx="14325600" cy="7515225"/>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62200" y="0"/>
            <a:ext cx="12496800" cy="152605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11899"/>
              </a:lnSpc>
            </a:pPr>
            <a:r>
              <a:rPr lang="en-US" sz="7200" b="1" dirty="0">
                <a:solidFill>
                  <a:srgbClr val="000000"/>
                </a:solidFill>
                <a:latin typeface="Times New Roman" pitchFamily="18" charset="0"/>
                <a:ea typeface="Alatsi"/>
                <a:cs typeface="Times New Roman" pitchFamily="18" charset="0"/>
                <a:sym typeface="Alatsi"/>
              </a:rPr>
              <a:t>LITERATURE REVIEW</a:t>
            </a:r>
          </a:p>
        </p:txBody>
      </p:sp>
      <p:grpSp>
        <p:nvGrpSpPr>
          <p:cNvPr id="24" name="Group 24"/>
          <p:cNvGrpSpPr/>
          <p:nvPr/>
        </p:nvGrpSpPr>
        <p:grpSpPr>
          <a:xfrm>
            <a:off x="15859155" y="0"/>
            <a:ext cx="1562612" cy="1673225"/>
            <a:chOff x="0" y="0"/>
            <a:chExt cx="2083482" cy="2230967"/>
          </a:xfrm>
        </p:grpSpPr>
        <p:grpSp>
          <p:nvGrpSpPr>
            <p:cNvPr id="25" name="Group 25"/>
            <p:cNvGrpSpPr/>
            <p:nvPr/>
          </p:nvGrpSpPr>
          <p:grpSpPr>
            <a:xfrm>
              <a:off x="75599" y="0"/>
              <a:ext cx="1932284" cy="2230967"/>
              <a:chOff x="0" y="0"/>
              <a:chExt cx="703982" cy="812800"/>
            </a:xfrm>
          </p:grpSpPr>
          <p:sp>
            <p:nvSpPr>
              <p:cNvPr id="26" name="Freeform 2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27" name="TextBox 2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4</a:t>
              </a:r>
            </a:p>
          </p:txBody>
        </p:sp>
      </p:grpSp>
      <p:graphicFrame>
        <p:nvGraphicFramePr>
          <p:cNvPr id="32" name="Table 31"/>
          <p:cNvGraphicFramePr>
            <a:graphicFrameLocks noGrp="1"/>
          </p:cNvGraphicFramePr>
          <p:nvPr>
            <p:extLst>
              <p:ext uri="{D42A27DB-BD31-4B8C-83A1-F6EECF244321}">
                <p14:modId xmlns:p14="http://schemas.microsoft.com/office/powerpoint/2010/main" val="572260531"/>
              </p:ext>
            </p:extLst>
          </p:nvPr>
        </p:nvGraphicFramePr>
        <p:xfrm>
          <a:off x="762000" y="1790699"/>
          <a:ext cx="16992600" cy="8097025"/>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gridCol w="4191000">
                  <a:extLst>
                    <a:ext uri="{9D8B030D-6E8A-4147-A177-3AD203B41FA5}">
                      <a16:colId xmlns:a16="http://schemas.microsoft.com/office/drawing/2014/main" val="20002"/>
                    </a:ext>
                  </a:extLst>
                </a:gridCol>
                <a:gridCol w="4419600">
                  <a:extLst>
                    <a:ext uri="{9D8B030D-6E8A-4147-A177-3AD203B41FA5}">
                      <a16:colId xmlns:a16="http://schemas.microsoft.com/office/drawing/2014/main" val="20003"/>
                    </a:ext>
                  </a:extLst>
                </a:gridCol>
              </a:tblGrid>
              <a:tr h="484587">
                <a:tc>
                  <a:txBody>
                    <a:bodyPr/>
                    <a:lstStyle/>
                    <a:p>
                      <a:pPr algn="ctr"/>
                      <a:r>
                        <a:rPr lang="en-US" sz="2000" dirty="0">
                          <a:latin typeface="Cambria" pitchFamily="18" charset="0"/>
                          <a:ea typeface="Cambria" pitchFamily="18" charset="0"/>
                        </a:rPr>
                        <a:t>TITLE</a:t>
                      </a:r>
                    </a:p>
                  </a:txBody>
                  <a:tcPr/>
                </a:tc>
                <a:tc>
                  <a:txBody>
                    <a:bodyPr/>
                    <a:lstStyle/>
                    <a:p>
                      <a:pPr algn="ctr"/>
                      <a:r>
                        <a:rPr lang="en-US" sz="2000" dirty="0">
                          <a:latin typeface="Cambria" pitchFamily="18" charset="0"/>
                          <a:ea typeface="Cambria" pitchFamily="18" charset="0"/>
                        </a:rPr>
                        <a:t>AUTHORS</a:t>
                      </a:r>
                    </a:p>
                  </a:txBody>
                  <a:tcPr/>
                </a:tc>
                <a:tc>
                  <a:txBody>
                    <a:bodyPr/>
                    <a:lstStyle/>
                    <a:p>
                      <a:pPr algn="ctr"/>
                      <a:r>
                        <a:rPr lang="en-US" sz="2000" dirty="0">
                          <a:latin typeface="Cambria" pitchFamily="18" charset="0"/>
                          <a:ea typeface="Cambria" pitchFamily="18" charset="0"/>
                        </a:rPr>
                        <a:t>PROPOSED METHOD</a:t>
                      </a:r>
                    </a:p>
                  </a:txBody>
                  <a:tcPr/>
                </a:tc>
                <a:tc>
                  <a:txBody>
                    <a:bodyPr/>
                    <a:lstStyle/>
                    <a:p>
                      <a:pPr algn="ctr"/>
                      <a:r>
                        <a:rPr lang="en-US" sz="2000" dirty="0">
                          <a:latin typeface="Cambria" pitchFamily="18" charset="0"/>
                          <a:ea typeface="Cambria" pitchFamily="18" charset="0"/>
                        </a:rPr>
                        <a:t>DISCUSSION</a:t>
                      </a:r>
                    </a:p>
                  </a:txBody>
                  <a:tcPr/>
                </a:tc>
                <a:extLst>
                  <a:ext uri="{0D108BD9-81ED-4DB2-BD59-A6C34878D82A}">
                    <a16:rowId xmlns:a16="http://schemas.microsoft.com/office/drawing/2014/main" val="10000"/>
                  </a:ext>
                </a:extLst>
              </a:tr>
              <a:tr h="2889016">
                <a:tc>
                  <a:txBody>
                    <a:bodyPr/>
                    <a:lstStyle/>
                    <a:p>
                      <a:r>
                        <a:rPr lang="en-US" sz="2000" dirty="0">
                          <a:latin typeface="Cambria" pitchFamily="18" charset="0"/>
                          <a:ea typeface="Cambria" pitchFamily="18" charset="0"/>
                        </a:rPr>
                        <a:t>A General Thin Cloud Correction Method Combining Statistical Information and a Scattering Model for Visible and Near-Infrared Satellite Images </a:t>
                      </a:r>
                      <a:r>
                        <a:rPr lang="en-US" sz="2000" baseline="34000" dirty="0">
                          <a:latin typeface="Cambria" pitchFamily="18" charset="0"/>
                          <a:ea typeface="Cambria" pitchFamily="18" charset="0"/>
                        </a:rPr>
                        <a:t>[2]</a:t>
                      </a:r>
                      <a:endParaRPr lang="en-US" sz="2000" dirty="0">
                        <a:latin typeface="Cambria" pitchFamily="18" charset="0"/>
                        <a:ea typeface="Cambria" pitchFamily="18" charset="0"/>
                      </a:endParaRPr>
                    </a:p>
                  </a:txBody>
                  <a:tcPr/>
                </a:tc>
                <a:tc>
                  <a:txBody>
                    <a:bodyPr/>
                    <a:lstStyle/>
                    <a:p>
                      <a:r>
                        <a:rPr lang="en-US" sz="2000" dirty="0">
                          <a:latin typeface="Cambria" pitchFamily="18" charset="0"/>
                          <a:ea typeface="Cambria" pitchFamily="18" charset="0"/>
                        </a:rPr>
                        <a:t>Chi Zhang, Huifang Li, Huanfeng Shen,</a:t>
                      </a:r>
                      <a:r>
                        <a:rPr lang="en-US" sz="2000" baseline="0" dirty="0">
                          <a:latin typeface="Cambria" pitchFamily="18" charset="0"/>
                          <a:ea typeface="Cambria" pitchFamily="18" charset="0"/>
                        </a:rPr>
                        <a:t> </a:t>
                      </a:r>
                      <a:r>
                        <a:rPr lang="en-US" sz="2000" dirty="0" err="1">
                          <a:latin typeface="Cambria" pitchFamily="18" charset="0"/>
                          <a:ea typeface="Cambria" pitchFamily="18" charset="0"/>
                        </a:rPr>
                        <a:t>Huagui</a:t>
                      </a:r>
                      <a:r>
                        <a:rPr lang="en-US" sz="2000" dirty="0">
                          <a:latin typeface="Cambria" pitchFamily="18" charset="0"/>
                          <a:ea typeface="Cambria" pitchFamily="18" charset="0"/>
                        </a:rPr>
                        <a:t> He , Yang Liu, Peng Yi, and Liying Xu</a:t>
                      </a:r>
                    </a:p>
                  </a:txBody>
                  <a:tcPr/>
                </a:tc>
                <a:tc>
                  <a:txBody>
                    <a:bodyPr/>
                    <a:lstStyle/>
                    <a:p>
                      <a:pPr>
                        <a:buFont typeface="Arial" panose="020B0604020202020204" pitchFamily="34" charset="0"/>
                        <a:buChar char="•"/>
                      </a:pPr>
                      <a:r>
                        <a:rPr lang="en-US" sz="2000" baseline="0" dirty="0">
                          <a:latin typeface="Cambria" pitchFamily="18" charset="0"/>
                          <a:ea typeface="Cambria" pitchFamily="18" charset="0"/>
                        </a:rPr>
                        <a:t>  C</a:t>
                      </a:r>
                      <a:r>
                        <a:rPr lang="en-US" sz="2000" dirty="0">
                          <a:latin typeface="Cambria" pitchFamily="18" charset="0"/>
                          <a:ea typeface="Cambria" pitchFamily="18" charset="0"/>
                        </a:rPr>
                        <a:t>loud correction method for satellite VNIR images </a:t>
                      </a:r>
                    </a:p>
                    <a:p>
                      <a:pPr>
                        <a:buFont typeface="Arial" panose="020B0604020202020204" pitchFamily="34" charset="0"/>
                        <a:buChar char="•"/>
                      </a:pPr>
                      <a:r>
                        <a:rPr lang="en-US" sz="2000" baseline="0" dirty="0">
                          <a:latin typeface="Cambria" pitchFamily="18" charset="0"/>
                          <a:ea typeface="Cambria" pitchFamily="18" charset="0"/>
                        </a:rPr>
                        <a:t>  By </a:t>
                      </a:r>
                      <a:r>
                        <a:rPr lang="en-US" sz="2000" dirty="0">
                          <a:latin typeface="Cambria" pitchFamily="18" charset="0"/>
                          <a:ea typeface="Cambria" pitchFamily="18" charset="0"/>
                        </a:rPr>
                        <a:t>coupling statistical information with a scattering model to solve the problem.</a:t>
                      </a:r>
                    </a:p>
                  </a:txBody>
                  <a:tcPr/>
                </a:tc>
                <a:tc>
                  <a:txBody>
                    <a:bodyPr/>
                    <a:lstStyle/>
                    <a:p>
                      <a:pPr algn="l">
                        <a:buFont typeface="Arial" panose="020B0604020202020204" pitchFamily="34" charset="0"/>
                        <a:buChar char="•"/>
                      </a:pPr>
                      <a:r>
                        <a:rPr lang="en-US" sz="2000" b="0" i="0" kern="1200" dirty="0">
                          <a:solidFill>
                            <a:schemeClr val="dk1"/>
                          </a:solidFill>
                          <a:latin typeface="Cambria" pitchFamily="18" charset="0"/>
                          <a:ea typeface="Cambria" pitchFamily="18" charset="0"/>
                          <a:cs typeface="+mn-cs"/>
                        </a:rPr>
                        <a:t>  Effectively produces cloud-free images with credible color, outperforming traditional and deep learning methods in quantitative measures. </a:t>
                      </a:r>
                    </a:p>
                    <a:p>
                      <a:pPr algn="l">
                        <a:buFont typeface="Arial" panose="020B0604020202020204" pitchFamily="34" charset="0"/>
                        <a:buChar char="•"/>
                      </a:pPr>
                      <a:r>
                        <a:rPr lang="en-US" sz="2000" b="0" i="0" kern="1200" baseline="0" dirty="0">
                          <a:solidFill>
                            <a:schemeClr val="dk1"/>
                          </a:solidFill>
                          <a:latin typeface="Cambria" pitchFamily="18" charset="0"/>
                          <a:ea typeface="Cambria" pitchFamily="18" charset="0"/>
                          <a:cs typeface="+mn-cs"/>
                        </a:rPr>
                        <a:t>  I</a:t>
                      </a:r>
                      <a:r>
                        <a:rPr lang="en-US" sz="2000" b="0" i="0" kern="1200" dirty="0">
                          <a:solidFill>
                            <a:schemeClr val="dk1"/>
                          </a:solidFill>
                          <a:latin typeface="Cambria" pitchFamily="18" charset="0"/>
                          <a:ea typeface="Cambria" pitchFamily="18" charset="0"/>
                          <a:cs typeface="+mn-cs"/>
                        </a:rPr>
                        <a:t>ncludes versatile cloud mapping using a thin cloud map (TCM) and addresses the parallax problem in satellite data. </a:t>
                      </a:r>
                      <a:endParaRPr lang="en-US" sz="2000" dirty="0">
                        <a:latin typeface="Cambria" pitchFamily="18" charset="0"/>
                        <a:ea typeface="Cambria" pitchFamily="18" charset="0"/>
                      </a:endParaRPr>
                    </a:p>
                  </a:txBody>
                  <a:tcPr/>
                </a:tc>
                <a:extLst>
                  <a:ext uri="{0D108BD9-81ED-4DB2-BD59-A6C34878D82A}">
                    <a16:rowId xmlns:a16="http://schemas.microsoft.com/office/drawing/2014/main" val="10001"/>
                  </a:ext>
                </a:extLst>
              </a:tr>
              <a:tr h="2305732">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000" b="0" i="0" kern="1200" dirty="0">
                          <a:solidFill>
                            <a:schemeClr val="dk1"/>
                          </a:solidFill>
                          <a:latin typeface="Cambria" pitchFamily="18" charset="0"/>
                          <a:ea typeface="Cambria" pitchFamily="18" charset="0"/>
                          <a:cs typeface="+mn-cs"/>
                        </a:rPr>
                        <a:t>Cloud removal in remote sensing images using nonnegative matrix factorization and error correction </a:t>
                      </a:r>
                      <a:r>
                        <a:rPr lang="en-US" sz="2000" baseline="34000" dirty="0">
                          <a:latin typeface="Cambria" pitchFamily="18" charset="0"/>
                          <a:ea typeface="Cambria" pitchFamily="18" charset="0"/>
                        </a:rPr>
                        <a:t>[1]</a:t>
                      </a:r>
                      <a:endParaRPr lang="en-US" sz="2000" b="0" i="0" kern="1200" dirty="0">
                        <a:solidFill>
                          <a:schemeClr val="dk1"/>
                        </a:solidFill>
                        <a:latin typeface="Cambria" pitchFamily="18" charset="0"/>
                        <a:ea typeface="Cambria" pitchFamily="18" charset="0"/>
                        <a:cs typeface="+mn-cs"/>
                      </a:endParaRPr>
                    </a:p>
                  </a:txBody>
                  <a:tcPr/>
                </a:tc>
                <a:tc>
                  <a:txBody>
                    <a:bodyPr/>
                    <a:lstStyle/>
                    <a:p>
                      <a:r>
                        <a:rPr lang="en-US" sz="2000" b="0" i="0" kern="1200" dirty="0">
                          <a:solidFill>
                            <a:schemeClr val="dk1"/>
                          </a:solidFill>
                          <a:latin typeface="Cambria" pitchFamily="18" charset="0"/>
                          <a:ea typeface="Cambria" pitchFamily="18" charset="0"/>
                          <a:cs typeface="+mn-cs"/>
                        </a:rPr>
                        <a:t>Xinghua Li, </a:t>
                      </a:r>
                      <a:r>
                        <a:rPr lang="en-US" sz="2000" b="0" i="0" kern="1200" dirty="0" err="1">
                          <a:solidFill>
                            <a:schemeClr val="dk1"/>
                          </a:solidFill>
                          <a:latin typeface="Cambria" pitchFamily="18" charset="0"/>
                          <a:ea typeface="Cambria" pitchFamily="18" charset="0"/>
                          <a:cs typeface="+mn-cs"/>
                        </a:rPr>
                        <a:t>Liyuan</a:t>
                      </a:r>
                      <a:r>
                        <a:rPr lang="en-US" sz="2000" b="0" i="0" kern="1200" baseline="0" dirty="0">
                          <a:solidFill>
                            <a:schemeClr val="dk1"/>
                          </a:solidFill>
                          <a:latin typeface="Cambria" pitchFamily="18" charset="0"/>
                          <a:ea typeface="Cambria" pitchFamily="18" charset="0"/>
                          <a:cs typeface="+mn-cs"/>
                        </a:rPr>
                        <a:t> </a:t>
                      </a:r>
                      <a:r>
                        <a:rPr lang="en-US" sz="2000" b="0" i="0" kern="1200" dirty="0">
                          <a:solidFill>
                            <a:schemeClr val="dk1"/>
                          </a:solidFill>
                          <a:latin typeface="Cambria" pitchFamily="18" charset="0"/>
                          <a:ea typeface="Cambria" pitchFamily="18" charset="0"/>
                          <a:cs typeface="+mn-cs"/>
                        </a:rPr>
                        <a:t>Wang , Qing Cheng, </a:t>
                      </a:r>
                      <a:r>
                        <a:rPr lang="en-US" sz="2000" b="0" i="0" kern="1200" dirty="0" err="1">
                          <a:solidFill>
                            <a:schemeClr val="dk1"/>
                          </a:solidFill>
                          <a:latin typeface="Cambria" pitchFamily="18" charset="0"/>
                          <a:ea typeface="Cambria" pitchFamily="18" charset="0"/>
                          <a:cs typeface="+mn-cs"/>
                        </a:rPr>
                        <a:t>Penghai</a:t>
                      </a:r>
                      <a:r>
                        <a:rPr lang="en-US" sz="2000" b="0" i="0" kern="1200" dirty="0">
                          <a:solidFill>
                            <a:schemeClr val="dk1"/>
                          </a:solidFill>
                          <a:latin typeface="Cambria" pitchFamily="18" charset="0"/>
                          <a:ea typeface="Cambria" pitchFamily="18" charset="0"/>
                          <a:cs typeface="+mn-cs"/>
                        </a:rPr>
                        <a:t> Wu, Wenxia </a:t>
                      </a:r>
                      <a:br>
                        <a:rPr lang="en-US" sz="2000" b="0" i="0" kern="1200" dirty="0">
                          <a:solidFill>
                            <a:schemeClr val="dk1"/>
                          </a:solidFill>
                          <a:latin typeface="Cambria" pitchFamily="18" charset="0"/>
                          <a:ea typeface="Cambria" pitchFamily="18" charset="0"/>
                          <a:cs typeface="+mn-cs"/>
                        </a:rPr>
                      </a:br>
                      <a:r>
                        <a:rPr lang="en-US" sz="2000" b="0" i="0" kern="1200" dirty="0" err="1">
                          <a:solidFill>
                            <a:schemeClr val="dk1"/>
                          </a:solidFill>
                          <a:latin typeface="Cambria" pitchFamily="18" charset="0"/>
                          <a:ea typeface="Cambria" pitchFamily="18" charset="0"/>
                          <a:cs typeface="+mn-cs"/>
                        </a:rPr>
                        <a:t>Gan</a:t>
                      </a:r>
                      <a:r>
                        <a:rPr lang="en-US" sz="2000" b="0" i="0" kern="1200" dirty="0">
                          <a:solidFill>
                            <a:schemeClr val="dk1"/>
                          </a:solidFill>
                          <a:latin typeface="Cambria" pitchFamily="18" charset="0"/>
                          <a:ea typeface="Cambria" pitchFamily="18" charset="0"/>
                          <a:cs typeface="+mn-cs"/>
                        </a:rPr>
                        <a:t>, and Lina Fang</a:t>
                      </a:r>
                    </a:p>
                  </a:txBody>
                  <a:tcPr/>
                </a:tc>
                <a:tc>
                  <a:txBody>
                    <a:bodyPr/>
                    <a:lstStyle/>
                    <a:p>
                      <a:pPr>
                        <a:buFont typeface="Arial" panose="020B0604020202020204" pitchFamily="34" charset="0"/>
                        <a:buChar char="•"/>
                      </a:pPr>
                      <a:r>
                        <a:rPr lang="en-US" sz="2000" baseline="0" dirty="0">
                          <a:latin typeface="Cambria" pitchFamily="18" charset="0"/>
                          <a:ea typeface="Cambria" pitchFamily="18" charset="0"/>
                        </a:rPr>
                        <a:t>   In</a:t>
                      </a:r>
                      <a:r>
                        <a:rPr lang="en-US" sz="2000" dirty="0">
                          <a:latin typeface="Cambria" pitchFamily="18" charset="0"/>
                          <a:ea typeface="Cambria" pitchFamily="18" charset="0"/>
                        </a:rPr>
                        <a:t>troduces a Non-negative matrix factorization (NMF) and error correction method (S-NMF-EC) for cloud removal in optical remote sensing images.</a:t>
                      </a:r>
                    </a:p>
                  </a:txBody>
                  <a:tcPr/>
                </a:tc>
                <a:tc>
                  <a:txBody>
                    <a:bodyPr/>
                    <a:lstStyle/>
                    <a:p>
                      <a:pPr>
                        <a:buFont typeface="Arial" panose="020B0604020202020204" pitchFamily="34" charset="0"/>
                        <a:buChar char="•"/>
                      </a:pPr>
                      <a:r>
                        <a:rPr lang="en-US" sz="2000" b="0" i="0" kern="1200" baseline="0" dirty="0">
                          <a:solidFill>
                            <a:schemeClr val="dk1"/>
                          </a:solidFill>
                          <a:latin typeface="Cambria" pitchFamily="18" charset="0"/>
                          <a:ea typeface="Cambria" pitchFamily="18" charset="0"/>
                          <a:cs typeface="+mn-cs"/>
                        </a:rPr>
                        <a:t>  A</a:t>
                      </a:r>
                      <a:r>
                        <a:rPr lang="en-US" sz="2000" b="0" i="0" kern="1200" dirty="0">
                          <a:solidFill>
                            <a:schemeClr val="dk1"/>
                          </a:solidFill>
                          <a:latin typeface="Cambria" pitchFamily="18" charset="0"/>
                          <a:ea typeface="Cambria" pitchFamily="18" charset="0"/>
                          <a:cs typeface="+mn-cs"/>
                        </a:rPr>
                        <a:t>ims to retain the maximum cloud-free information of the cloud-contaminated image. </a:t>
                      </a:r>
                    </a:p>
                    <a:p>
                      <a:pPr>
                        <a:buFont typeface="Arial" panose="020B0604020202020204" pitchFamily="34" charset="0"/>
                        <a:buChar char="•"/>
                      </a:pPr>
                      <a:r>
                        <a:rPr lang="en-US" sz="2000" b="0" i="0" kern="1200" dirty="0">
                          <a:solidFill>
                            <a:schemeClr val="dk1"/>
                          </a:solidFill>
                          <a:latin typeface="Cambria" pitchFamily="18" charset="0"/>
                          <a:ea typeface="Cambria" pitchFamily="18" charset="0"/>
                          <a:cs typeface="+mn-cs"/>
                        </a:rPr>
                        <a:t>  Error correction is applied to improve the cloud removal result by considering land-cover types and reconstruction errors.</a:t>
                      </a:r>
                      <a:endParaRPr lang="en-US" sz="2000" dirty="0">
                        <a:latin typeface="Cambria" pitchFamily="18" charset="0"/>
                        <a:ea typeface="Cambria" pitchFamily="18" charset="0"/>
                      </a:endParaRPr>
                    </a:p>
                  </a:txBody>
                  <a:tcPr/>
                </a:tc>
                <a:extLst>
                  <a:ext uri="{0D108BD9-81ED-4DB2-BD59-A6C34878D82A}">
                    <a16:rowId xmlns:a16="http://schemas.microsoft.com/office/drawing/2014/main" val="10002"/>
                  </a:ext>
                </a:extLst>
              </a:tr>
              <a:tr h="24176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Cambria" pitchFamily="18" charset="0"/>
                          <a:ea typeface="Cambria" pitchFamily="18" charset="0"/>
                        </a:rPr>
                        <a:t>Training-free thick cloud removal for Sentinel-2 imagery using value propagation interpolation</a:t>
                      </a:r>
                      <a:r>
                        <a:rPr lang="en-US" sz="2000" baseline="34000" dirty="0">
                          <a:latin typeface="Cambria" pitchFamily="18" charset="0"/>
                          <a:ea typeface="Cambria" pitchFamily="18" charset="0"/>
                        </a:rPr>
                        <a:t>[3]</a:t>
                      </a:r>
                    </a:p>
                    <a:p>
                      <a:pPr marL="0" marR="0" indent="0" algn="l" defTabSz="914400" rtl="0" eaLnBrk="1" fontAlgn="auto" latinLnBrk="0" hangingPunct="1">
                        <a:lnSpc>
                          <a:spcPct val="100000"/>
                        </a:lnSpc>
                        <a:spcBef>
                          <a:spcPts val="0"/>
                        </a:spcBef>
                        <a:spcAft>
                          <a:spcPts val="0"/>
                        </a:spcAft>
                        <a:buClrTx/>
                        <a:buSzTx/>
                        <a:buFontTx/>
                        <a:buNone/>
                        <a:defRPr/>
                      </a:pPr>
                      <a:endParaRPr lang="en-US" sz="2000" b="0" baseline="34000" dirty="0">
                        <a:latin typeface="Cambria" pitchFamily="18" charset="0"/>
                        <a:ea typeface="Cambria" pitchFamily="18"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en-US" sz="2000" b="0" baseline="34000" dirty="0">
                        <a:latin typeface="Cambria" pitchFamily="18" charset="0"/>
                        <a:ea typeface="Cambria" pitchFamily="18"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en-US" sz="2000" b="0" baseline="34000" dirty="0">
                        <a:latin typeface="Cambria" pitchFamily="18" charset="0"/>
                        <a:ea typeface="Cambria" pitchFamily="18"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en-US" sz="2000" b="0" baseline="34000" dirty="0">
                        <a:latin typeface="Cambria" pitchFamily="18" charset="0"/>
                        <a:ea typeface="Cambria" pitchFamily="18"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en-US" sz="2000" b="0" baseline="34000" dirty="0">
                        <a:latin typeface="Cambria" pitchFamily="18" charset="0"/>
                        <a:ea typeface="Cambria"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IN" sz="2000" dirty="0">
                          <a:latin typeface="Cambria" pitchFamily="18" charset="0"/>
                          <a:ea typeface="Cambria" pitchFamily="18" charset="0"/>
                        </a:rPr>
                        <a:t>Laurens Arp, Holger Hoos , Peter van </a:t>
                      </a:r>
                      <a:r>
                        <a:rPr lang="en-IN" sz="2000" dirty="0" err="1">
                          <a:latin typeface="Cambria" pitchFamily="18" charset="0"/>
                          <a:ea typeface="Cambria" pitchFamily="18" charset="0"/>
                        </a:rPr>
                        <a:t>Bodegom</a:t>
                      </a:r>
                      <a:r>
                        <a:rPr lang="en-IN" sz="2000" dirty="0">
                          <a:latin typeface="Cambria" pitchFamily="18" charset="0"/>
                          <a:ea typeface="Cambria" pitchFamily="18" charset="0"/>
                        </a:rPr>
                        <a:t>, Alistair Francis, James Wheeler, Dean van </a:t>
                      </a:r>
                      <a:r>
                        <a:rPr lang="en-IN" sz="2000" dirty="0" err="1">
                          <a:latin typeface="Cambria" pitchFamily="18" charset="0"/>
                          <a:ea typeface="Cambria" pitchFamily="18" charset="0"/>
                        </a:rPr>
                        <a:t>Laar</a:t>
                      </a:r>
                      <a:r>
                        <a:rPr lang="en-IN" sz="2000" dirty="0">
                          <a:latin typeface="Cambria" pitchFamily="18" charset="0"/>
                          <a:ea typeface="Cambria" pitchFamily="18" charset="0"/>
                        </a:rPr>
                        <a:t>, Mitra </a:t>
                      </a:r>
                      <a:r>
                        <a:rPr lang="en-IN" sz="2000" dirty="0" err="1">
                          <a:latin typeface="Cambria" pitchFamily="18" charset="0"/>
                          <a:ea typeface="Cambria" pitchFamily="18" charset="0"/>
                        </a:rPr>
                        <a:t>Baratchi</a:t>
                      </a:r>
                      <a:r>
                        <a:rPr lang="en-IN" sz="2000" dirty="0">
                          <a:latin typeface="Cambria" pitchFamily="18" charset="0"/>
                          <a:ea typeface="Cambria" pitchFamily="18" charset="0"/>
                        </a:rPr>
                        <a:t> </a:t>
                      </a:r>
                      <a:endParaRPr lang="en-US" sz="2000" dirty="0">
                        <a:latin typeface="Cambria" pitchFamily="18" charset="0"/>
                        <a:ea typeface="Cambria" pitchFamily="18" charset="0"/>
                      </a:endParaRPr>
                    </a:p>
                  </a:txBody>
                  <a:tcPr/>
                </a:tc>
                <a:tc>
                  <a:txBody>
                    <a:bodyPr/>
                    <a:lstStyle/>
                    <a:p>
                      <a:pPr marL="0" marR="0" indent="0" algn="l" rtl="0" eaLnBrk="1" fontAlgn="auto" latinLnBrk="0" hangingPunct="1">
                        <a:lnSpc>
                          <a:spcPct val="100000"/>
                        </a:lnSpc>
                        <a:spcBef>
                          <a:spcPts val="0"/>
                        </a:spcBef>
                        <a:spcAft>
                          <a:spcPts val="0"/>
                        </a:spcAft>
                        <a:buClrTx/>
                        <a:buSzTx/>
                        <a:buFont typeface="Arial" panose="020B0604020202020204" pitchFamily="34" charset="0"/>
                        <a:buChar char="•"/>
                      </a:pPr>
                      <a:r>
                        <a:rPr lang="en-US" sz="2000" baseline="0" dirty="0">
                          <a:latin typeface="Cambria" pitchFamily="18" charset="0"/>
                          <a:ea typeface="Cambria" pitchFamily="18" charset="0"/>
                        </a:rPr>
                        <a:t>  </a:t>
                      </a:r>
                      <a:r>
                        <a:rPr lang="en-US" sz="2000" dirty="0">
                          <a:latin typeface="Cambria" pitchFamily="18" charset="0"/>
                          <a:ea typeface="Cambria" pitchFamily="18" charset="0"/>
                        </a:rPr>
                        <a:t>The VPint2 method leverages spatial interpolation with cloud-free reference images to effectively reconstruct cloudy regions in remote sensing data without requiring prior training.</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2000" baseline="0" dirty="0">
                          <a:latin typeface="Cambria" pitchFamily="18" charset="0"/>
                          <a:ea typeface="Cambria" pitchFamily="18" charset="0"/>
                        </a:rPr>
                        <a:t>  O</a:t>
                      </a:r>
                      <a:r>
                        <a:rPr lang="en-US" sz="2000" dirty="0">
                          <a:latin typeface="Cambria" pitchFamily="18" charset="0"/>
                          <a:ea typeface="Cambria" pitchFamily="18" charset="0"/>
                        </a:rPr>
                        <a:t>utperforms traditional and neural network-based methods, achieving up to 34.3% improvement in structural similarity and mean absolute error metrics.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lang="en-US" sz="2000" dirty="0">
                        <a:latin typeface="Cambria" pitchFamily="18" charset="0"/>
                        <a:ea typeface="Cambria" pitchFamily="18" charset="0"/>
                      </a:endParaRP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6002000"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1"/>
              <a:ext cx="2083482" cy="1246411"/>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5</a:t>
              </a:r>
            </a:p>
          </p:txBody>
        </p:sp>
      </p:grpSp>
      <p:sp>
        <p:nvSpPr>
          <p:cNvPr id="13" name="TextBox 13"/>
          <p:cNvSpPr txBox="1"/>
          <p:nvPr/>
        </p:nvSpPr>
        <p:spPr>
          <a:xfrm>
            <a:off x="3962400" y="342900"/>
            <a:ext cx="8860686" cy="113133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9663"/>
              </a:lnSpc>
            </a:pPr>
            <a:r>
              <a:rPr lang="en-US" sz="6600" b="1" dirty="0">
                <a:solidFill>
                  <a:srgbClr val="000000"/>
                </a:solidFill>
                <a:latin typeface="Times New Roman" pitchFamily="18" charset="0"/>
                <a:ea typeface="Alatsi"/>
                <a:cs typeface="Times New Roman" pitchFamily="18" charset="0"/>
                <a:sym typeface="Alatsi"/>
              </a:rPr>
              <a:t>METHODOLOGY</a:t>
            </a:r>
          </a:p>
        </p:txBody>
      </p:sp>
      <p:pic>
        <p:nvPicPr>
          <p:cNvPr id="18" name="Picture 17">
            <a:extLst>
              <a:ext uri="{FF2B5EF4-FFF2-40B4-BE49-F238E27FC236}">
                <a16:creationId xmlns:a16="http://schemas.microsoft.com/office/drawing/2014/main" id="{74D3EEE2-3BF8-182B-97DC-0CA0A2892298}"/>
              </a:ext>
            </a:extLst>
          </p:cNvPr>
          <p:cNvPicPr>
            <a:picLocks noChangeAspect="1"/>
          </p:cNvPicPr>
          <p:nvPr/>
        </p:nvPicPr>
        <p:blipFill>
          <a:blip r:embed="rId2" cstate="print"/>
          <a:stretch>
            <a:fillRect/>
          </a:stretch>
        </p:blipFill>
        <p:spPr>
          <a:xfrm>
            <a:off x="14179839" y="1854015"/>
            <a:ext cx="2184111" cy="2228338"/>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F2B8A137-2C5C-DFA5-3632-2CF2A294F86F}"/>
              </a:ext>
            </a:extLst>
          </p:cNvPr>
          <p:cNvPicPr>
            <a:picLocks noChangeAspect="1"/>
          </p:cNvPicPr>
          <p:nvPr/>
        </p:nvPicPr>
        <p:blipFill>
          <a:blip r:embed="rId3" cstate="print"/>
          <a:stretch>
            <a:fillRect/>
          </a:stretch>
        </p:blipFill>
        <p:spPr>
          <a:xfrm>
            <a:off x="14179839" y="7586306"/>
            <a:ext cx="2190749" cy="2253524"/>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B525BBE1-5C2B-D5E3-5F1B-B0C2F3099B2B}"/>
              </a:ext>
            </a:extLst>
          </p:cNvPr>
          <p:cNvPicPr>
            <a:picLocks noChangeAspect="1"/>
          </p:cNvPicPr>
          <p:nvPr/>
        </p:nvPicPr>
        <p:blipFill>
          <a:blip r:embed="rId4" cstate="print"/>
          <a:stretch>
            <a:fillRect/>
          </a:stretch>
        </p:blipFill>
        <p:spPr>
          <a:xfrm>
            <a:off x="14173200" y="4762500"/>
            <a:ext cx="2190750" cy="2228339"/>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9B7BBFF6-2B27-7BC6-3843-B06413979597}"/>
              </a:ext>
            </a:extLst>
          </p:cNvPr>
          <p:cNvSpPr txBox="1"/>
          <p:nvPr/>
        </p:nvSpPr>
        <p:spPr>
          <a:xfrm>
            <a:off x="16364143" y="8496300"/>
            <a:ext cx="1923857" cy="646331"/>
          </a:xfrm>
          <a:prstGeom prst="rect">
            <a:avLst/>
          </a:prstGeom>
          <a:noFill/>
        </p:spPr>
        <p:txBody>
          <a:bodyPr wrap="square" rtlCol="0">
            <a:spAutoFit/>
          </a:bodyPr>
          <a:lstStyle/>
          <a:p>
            <a:pPr algn="ctr"/>
            <a:r>
              <a:rPr lang="en-IN" b="1" dirty="0"/>
              <a:t>Cloud-removed Image</a:t>
            </a:r>
          </a:p>
        </p:txBody>
      </p:sp>
      <p:sp>
        <p:nvSpPr>
          <p:cNvPr id="24" name="Arrow: Chevron 23">
            <a:extLst>
              <a:ext uri="{FF2B5EF4-FFF2-40B4-BE49-F238E27FC236}">
                <a16:creationId xmlns:a16="http://schemas.microsoft.com/office/drawing/2014/main" id="{00D7AF95-480D-D747-5D43-A287C7A5D4A0}"/>
              </a:ext>
            </a:extLst>
          </p:cNvPr>
          <p:cNvSpPr/>
          <p:nvPr/>
        </p:nvSpPr>
        <p:spPr>
          <a:xfrm rot="5400000">
            <a:off x="15113098" y="4350467"/>
            <a:ext cx="228600" cy="228600"/>
          </a:xfrm>
          <a:prstGeom prst="chevron">
            <a:avLst/>
          </a:prstGeom>
          <a:solidFill>
            <a:schemeClr val="tx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5" name="Arrow: Chevron 24">
            <a:extLst>
              <a:ext uri="{FF2B5EF4-FFF2-40B4-BE49-F238E27FC236}">
                <a16:creationId xmlns:a16="http://schemas.microsoft.com/office/drawing/2014/main" id="{86F3D415-3EE4-EEB3-E2F2-F8CA3562720C}"/>
              </a:ext>
            </a:extLst>
          </p:cNvPr>
          <p:cNvSpPr/>
          <p:nvPr/>
        </p:nvSpPr>
        <p:spPr>
          <a:xfrm rot="5400000">
            <a:off x="15113098" y="7174272"/>
            <a:ext cx="228600" cy="228600"/>
          </a:xfrm>
          <a:prstGeom prst="chevron">
            <a:avLst/>
          </a:prstGeom>
          <a:solidFill>
            <a:schemeClr val="tx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6" name="TextBox 25">
            <a:extLst>
              <a:ext uri="{FF2B5EF4-FFF2-40B4-BE49-F238E27FC236}">
                <a16:creationId xmlns:a16="http://schemas.microsoft.com/office/drawing/2014/main" id="{802E9A79-CB7A-B3AF-D810-1F22C02243A2}"/>
              </a:ext>
            </a:extLst>
          </p:cNvPr>
          <p:cNvSpPr txBox="1"/>
          <p:nvPr/>
        </p:nvSpPr>
        <p:spPr>
          <a:xfrm>
            <a:off x="16364143" y="5600700"/>
            <a:ext cx="1923857" cy="646331"/>
          </a:xfrm>
          <a:prstGeom prst="rect">
            <a:avLst/>
          </a:prstGeom>
          <a:noFill/>
        </p:spPr>
        <p:txBody>
          <a:bodyPr wrap="square" rtlCol="0">
            <a:spAutoFit/>
          </a:bodyPr>
          <a:lstStyle/>
          <a:p>
            <a:pPr algn="ctr"/>
            <a:r>
              <a:rPr lang="en-IN" b="1" dirty="0"/>
              <a:t>Cloud-masked Image</a:t>
            </a:r>
          </a:p>
        </p:txBody>
      </p:sp>
      <p:sp>
        <p:nvSpPr>
          <p:cNvPr id="27" name="TextBox 26">
            <a:extLst>
              <a:ext uri="{FF2B5EF4-FFF2-40B4-BE49-F238E27FC236}">
                <a16:creationId xmlns:a16="http://schemas.microsoft.com/office/drawing/2014/main" id="{56D43118-A2C8-CF47-6210-E0B9F8A2E8CA}"/>
              </a:ext>
            </a:extLst>
          </p:cNvPr>
          <p:cNvSpPr txBox="1"/>
          <p:nvPr/>
        </p:nvSpPr>
        <p:spPr>
          <a:xfrm>
            <a:off x="16383000" y="2628900"/>
            <a:ext cx="1695257" cy="646331"/>
          </a:xfrm>
          <a:prstGeom prst="rect">
            <a:avLst/>
          </a:prstGeom>
          <a:noFill/>
        </p:spPr>
        <p:txBody>
          <a:bodyPr wrap="square" rtlCol="0">
            <a:spAutoFit/>
          </a:bodyPr>
          <a:lstStyle/>
          <a:p>
            <a:pPr algn="ctr"/>
            <a:r>
              <a:rPr lang="en-IN" b="1" dirty="0"/>
              <a:t>Original cloudy Image</a:t>
            </a:r>
          </a:p>
        </p:txBody>
      </p:sp>
      <p:pic>
        <p:nvPicPr>
          <p:cNvPr id="13314" name="Picture 2" descr="D:\methodology_up.drawio.png"/>
          <p:cNvPicPr>
            <a:picLocks noChangeAspect="1" noChangeArrowheads="1"/>
          </p:cNvPicPr>
          <p:nvPr/>
        </p:nvPicPr>
        <p:blipFill>
          <a:blip r:embed="rId5" cstate="print"/>
          <a:srcRect/>
          <a:stretch>
            <a:fillRect/>
          </a:stretch>
        </p:blipFill>
        <p:spPr bwMode="auto">
          <a:xfrm>
            <a:off x="228600" y="2171700"/>
            <a:ext cx="13715999" cy="746760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9200" y="2095500"/>
            <a:ext cx="7772400" cy="1905000"/>
            <a:chOff x="0" y="0"/>
            <a:chExt cx="2022879" cy="788590"/>
          </a:xfrm>
        </p:grpSpPr>
        <p:sp>
          <p:nvSpPr>
            <p:cNvPr id="3" name="Freeform 3"/>
            <p:cNvSpPr/>
            <p:nvPr/>
          </p:nvSpPr>
          <p:spPr>
            <a:xfrm>
              <a:off x="0" y="0"/>
              <a:ext cx="2022879" cy="788590"/>
            </a:xfrm>
            <a:custGeom>
              <a:avLst/>
              <a:gdLst/>
              <a:ahLst/>
              <a:cxnLst/>
              <a:rect l="l" t="t" r="r" b="b"/>
              <a:pathLst>
                <a:path w="2022879" h="788590">
                  <a:moveTo>
                    <a:pt x="51407" y="0"/>
                  </a:moveTo>
                  <a:lnTo>
                    <a:pt x="1971472" y="0"/>
                  </a:lnTo>
                  <a:cubicBezTo>
                    <a:pt x="1999864" y="0"/>
                    <a:pt x="2022879" y="23016"/>
                    <a:pt x="2022879" y="51407"/>
                  </a:cubicBezTo>
                  <a:lnTo>
                    <a:pt x="2022879" y="737183"/>
                  </a:lnTo>
                  <a:cubicBezTo>
                    <a:pt x="2022879" y="750817"/>
                    <a:pt x="2017463" y="763893"/>
                    <a:pt x="2007822" y="773533"/>
                  </a:cubicBezTo>
                  <a:cubicBezTo>
                    <a:pt x="1998182" y="783174"/>
                    <a:pt x="1985106" y="788590"/>
                    <a:pt x="1971472" y="788590"/>
                  </a:cubicBezTo>
                  <a:lnTo>
                    <a:pt x="51407" y="788590"/>
                  </a:lnTo>
                  <a:cubicBezTo>
                    <a:pt x="37773" y="788590"/>
                    <a:pt x="24697" y="783174"/>
                    <a:pt x="15057" y="773533"/>
                  </a:cubicBezTo>
                  <a:cubicBezTo>
                    <a:pt x="5416" y="763893"/>
                    <a:pt x="0" y="750817"/>
                    <a:pt x="0" y="737183"/>
                  </a:cubicBezTo>
                  <a:lnTo>
                    <a:pt x="0" y="51407"/>
                  </a:lnTo>
                  <a:cubicBezTo>
                    <a:pt x="0" y="37773"/>
                    <a:pt x="5416" y="24697"/>
                    <a:pt x="15057" y="15057"/>
                  </a:cubicBezTo>
                  <a:cubicBezTo>
                    <a:pt x="24697" y="5416"/>
                    <a:pt x="37773" y="0"/>
                    <a:pt x="51407" y="0"/>
                  </a:cubicBezTo>
                  <a:close/>
                </a:path>
              </a:pathLst>
            </a:custGeom>
            <a:solidFill>
              <a:srgbClr val="E9C7C6"/>
            </a:solidFill>
          </p:spPr>
        </p:sp>
        <p:sp>
          <p:nvSpPr>
            <p:cNvPr id="4" name="TextBox 4"/>
            <p:cNvSpPr txBox="1"/>
            <p:nvPr/>
          </p:nvSpPr>
          <p:spPr>
            <a:xfrm>
              <a:off x="0" y="-38100"/>
              <a:ext cx="2022879" cy="82669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143000" y="4762500"/>
            <a:ext cx="7772400" cy="2057400"/>
            <a:chOff x="0" y="0"/>
            <a:chExt cx="2011902" cy="755946"/>
          </a:xfrm>
        </p:grpSpPr>
        <p:sp>
          <p:nvSpPr>
            <p:cNvPr id="6" name="Freeform 6"/>
            <p:cNvSpPr/>
            <p:nvPr/>
          </p:nvSpPr>
          <p:spPr>
            <a:xfrm>
              <a:off x="0" y="0"/>
              <a:ext cx="2011902" cy="755946"/>
            </a:xfrm>
            <a:custGeom>
              <a:avLst/>
              <a:gdLst/>
              <a:ahLst/>
              <a:cxnLst/>
              <a:rect l="l" t="t" r="r" b="b"/>
              <a:pathLst>
                <a:path w="2011902" h="755946">
                  <a:moveTo>
                    <a:pt x="51688" y="0"/>
                  </a:moveTo>
                  <a:lnTo>
                    <a:pt x="1960214" y="0"/>
                  </a:lnTo>
                  <a:cubicBezTo>
                    <a:pt x="1988761" y="0"/>
                    <a:pt x="2011902" y="23141"/>
                    <a:pt x="2011902" y="51688"/>
                  </a:cubicBezTo>
                  <a:lnTo>
                    <a:pt x="2011902" y="704258"/>
                  </a:lnTo>
                  <a:cubicBezTo>
                    <a:pt x="2011902" y="732805"/>
                    <a:pt x="1988761" y="755946"/>
                    <a:pt x="1960214" y="755946"/>
                  </a:cubicBezTo>
                  <a:lnTo>
                    <a:pt x="51688" y="755946"/>
                  </a:lnTo>
                  <a:cubicBezTo>
                    <a:pt x="23141" y="755946"/>
                    <a:pt x="0" y="732805"/>
                    <a:pt x="0" y="704258"/>
                  </a:cubicBezTo>
                  <a:lnTo>
                    <a:pt x="0" y="51688"/>
                  </a:lnTo>
                  <a:cubicBezTo>
                    <a:pt x="0" y="23141"/>
                    <a:pt x="23141" y="0"/>
                    <a:pt x="51688" y="0"/>
                  </a:cubicBezTo>
                  <a:close/>
                </a:path>
              </a:pathLst>
            </a:custGeom>
            <a:solidFill>
              <a:srgbClr val="E9C7C6"/>
            </a:solidFill>
          </p:spPr>
        </p:sp>
        <p:sp>
          <p:nvSpPr>
            <p:cNvPr id="7" name="TextBox 7"/>
            <p:cNvSpPr txBox="1"/>
            <p:nvPr/>
          </p:nvSpPr>
          <p:spPr>
            <a:xfrm>
              <a:off x="0" y="-38100"/>
              <a:ext cx="2011902" cy="794046"/>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flipH="1" flipV="1">
            <a:off x="352954" y="7289441"/>
            <a:ext cx="5403" cy="2997456"/>
          </a:xfrm>
          <a:prstGeom prst="line">
            <a:avLst/>
          </a:prstGeom>
          <a:ln w="114300" cap="flat">
            <a:solidFill>
              <a:srgbClr val="9FC3D0"/>
            </a:solidFill>
            <a:prstDash val="solid"/>
            <a:headEnd type="none" w="sm" len="sm"/>
            <a:tailEnd type="none" w="sm" len="sm"/>
          </a:ln>
        </p:spPr>
      </p:sp>
      <p:sp>
        <p:nvSpPr>
          <p:cNvPr id="9" name="AutoShape 9"/>
          <p:cNvSpPr/>
          <p:nvPr/>
        </p:nvSpPr>
        <p:spPr>
          <a:xfrm flipH="1" flipV="1">
            <a:off x="415507" y="-5944"/>
            <a:ext cx="5403" cy="2997456"/>
          </a:xfrm>
          <a:prstGeom prst="line">
            <a:avLst/>
          </a:prstGeom>
          <a:ln w="114300" cap="flat">
            <a:solidFill>
              <a:srgbClr val="9FC3D0"/>
            </a:solidFill>
            <a:prstDash val="solid"/>
            <a:headEnd type="none" w="sm" len="sm"/>
            <a:tailEnd type="none" w="sm" len="sm"/>
          </a:ln>
        </p:spPr>
      </p:sp>
      <p:grpSp>
        <p:nvGrpSpPr>
          <p:cNvPr id="10" name="Group 10"/>
          <p:cNvGrpSpPr/>
          <p:nvPr/>
        </p:nvGrpSpPr>
        <p:grpSpPr>
          <a:xfrm>
            <a:off x="15859155" y="0"/>
            <a:ext cx="1562612" cy="1673225"/>
            <a:chOff x="0" y="0"/>
            <a:chExt cx="2083482" cy="2230967"/>
          </a:xfrm>
        </p:grpSpPr>
        <p:grpSp>
          <p:nvGrpSpPr>
            <p:cNvPr id="11" name="Group 11"/>
            <p:cNvGrpSpPr/>
            <p:nvPr/>
          </p:nvGrpSpPr>
          <p:grpSpPr>
            <a:xfrm>
              <a:off x="75599" y="0"/>
              <a:ext cx="1932284" cy="2230967"/>
              <a:chOff x="0" y="0"/>
              <a:chExt cx="703982" cy="812800"/>
            </a:xfrm>
          </p:grpSpPr>
          <p:sp>
            <p:nvSpPr>
              <p:cNvPr id="12" name="Freeform 12"/>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3" name="TextBox 13"/>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6</a:t>
              </a:r>
            </a:p>
          </p:txBody>
        </p:sp>
      </p:grpSp>
      <p:sp>
        <p:nvSpPr>
          <p:cNvPr id="16" name="TextBox 16"/>
          <p:cNvSpPr txBox="1"/>
          <p:nvPr/>
        </p:nvSpPr>
        <p:spPr>
          <a:xfrm>
            <a:off x="2286000" y="190500"/>
            <a:ext cx="13180039" cy="1360950"/>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algn="ctr">
              <a:lnSpc>
                <a:spcPts val="11899"/>
              </a:lnSpc>
            </a:pPr>
            <a:r>
              <a:rPr lang="en-US" sz="7200" b="1" dirty="0">
                <a:solidFill>
                  <a:srgbClr val="000000"/>
                </a:solidFill>
                <a:latin typeface="Times New Roman" pitchFamily="18" charset="0"/>
                <a:ea typeface="Alatsi"/>
                <a:cs typeface="Times New Roman" pitchFamily="18" charset="0"/>
                <a:sym typeface="Alatsi"/>
              </a:rPr>
              <a:t>INTERPOLATION</a:t>
            </a:r>
          </a:p>
        </p:txBody>
      </p:sp>
      <p:sp>
        <p:nvSpPr>
          <p:cNvPr id="20" name="TextBox 20"/>
          <p:cNvSpPr txBox="1"/>
          <p:nvPr/>
        </p:nvSpPr>
        <p:spPr>
          <a:xfrm>
            <a:off x="1295400" y="2324100"/>
            <a:ext cx="7620000" cy="1477328"/>
          </a:xfrm>
          <a:prstGeom prst="rect">
            <a:avLst/>
          </a:prstGeom>
        </p:spPr>
        <p:txBody>
          <a:bodyPr wrap="square" lIns="0" tIns="0" rIns="0" bIns="0" rtlCol="0" anchor="t">
            <a:spAutoFit/>
          </a:bodyPr>
          <a:lstStyle/>
          <a:p>
            <a:pPr marL="646662" lvl="1" indent="-323331" algn="l">
              <a:buFont typeface="Arial"/>
              <a:buChar char="•"/>
            </a:pPr>
            <a:r>
              <a:rPr lang="en-US" sz="2400" dirty="0">
                <a:solidFill>
                  <a:srgbClr val="000000"/>
                </a:solidFill>
                <a:latin typeface="Alatsi"/>
                <a:ea typeface="Alatsi"/>
                <a:cs typeface="Alatsi"/>
                <a:sym typeface="Alatsi"/>
              </a:rPr>
              <a:t>A type of estimation method used for constructing (or finding) new data points</a:t>
            </a:r>
          </a:p>
          <a:p>
            <a:pPr marL="646662" lvl="1" indent="-323331" algn="l">
              <a:buFont typeface="Arial"/>
              <a:buChar char="•"/>
            </a:pPr>
            <a:r>
              <a:rPr lang="en-US" sz="2400" dirty="0">
                <a:solidFill>
                  <a:srgbClr val="000000"/>
                </a:solidFill>
                <a:latin typeface="Alatsi"/>
                <a:ea typeface="Alatsi"/>
                <a:cs typeface="Alatsi"/>
                <a:sym typeface="Alatsi"/>
              </a:rPr>
              <a:t> Based on the range of a discrete set of known data points</a:t>
            </a:r>
          </a:p>
        </p:txBody>
      </p:sp>
      <p:sp>
        <p:nvSpPr>
          <p:cNvPr id="22" name="TextBox 22"/>
          <p:cNvSpPr txBox="1"/>
          <p:nvPr/>
        </p:nvSpPr>
        <p:spPr>
          <a:xfrm>
            <a:off x="1336092" y="4970351"/>
            <a:ext cx="7472402" cy="1477328"/>
          </a:xfrm>
          <a:prstGeom prst="rect">
            <a:avLst/>
          </a:prstGeom>
        </p:spPr>
        <p:txBody>
          <a:bodyPr lIns="0" tIns="0" rIns="0" bIns="0" rtlCol="0" anchor="t">
            <a:spAutoFit/>
          </a:bodyPr>
          <a:lstStyle/>
          <a:p>
            <a:pPr marL="571088" lvl="1" indent="-285544">
              <a:buFont typeface="Arial"/>
              <a:buChar char="•"/>
            </a:pPr>
            <a:r>
              <a:rPr lang="en-US" sz="2400" dirty="0">
                <a:solidFill>
                  <a:srgbClr val="000000"/>
                </a:solidFill>
                <a:latin typeface="Alatsi"/>
                <a:ea typeface="Alatsi"/>
                <a:cs typeface="Alatsi"/>
                <a:sym typeface="Alatsi"/>
              </a:rPr>
              <a:t>Weighted average of multiple neighbors</a:t>
            </a:r>
          </a:p>
          <a:p>
            <a:pPr marL="571088" lvl="1" indent="-285544" algn="l">
              <a:buFont typeface="Arial"/>
              <a:buChar char="•"/>
            </a:pPr>
            <a:r>
              <a:rPr lang="en-US" sz="2400" dirty="0">
                <a:solidFill>
                  <a:srgbClr val="000000"/>
                </a:solidFill>
                <a:latin typeface="Alatsi"/>
                <a:ea typeface="Alatsi"/>
                <a:cs typeface="Alatsi"/>
                <a:sym typeface="Alatsi"/>
              </a:rPr>
              <a:t>Deterministic and Computationally Efficient</a:t>
            </a:r>
          </a:p>
          <a:p>
            <a:pPr marL="571088" lvl="1" indent="-285544" algn="l">
              <a:buFont typeface="Arial"/>
              <a:buChar char="•"/>
            </a:pPr>
            <a:r>
              <a:rPr lang="en-US" sz="2400" dirty="0">
                <a:solidFill>
                  <a:srgbClr val="000000"/>
                </a:solidFill>
                <a:latin typeface="Alatsi"/>
                <a:ea typeface="Alatsi"/>
                <a:cs typeface="Alatsi"/>
                <a:sym typeface="Alatsi"/>
              </a:rPr>
              <a:t>Simple and intuitive method </a:t>
            </a:r>
          </a:p>
          <a:p>
            <a:pPr marL="571088" lvl="1" indent="-285544" algn="l">
              <a:buFont typeface="Arial"/>
              <a:buChar char="•"/>
            </a:pPr>
            <a:r>
              <a:rPr lang="en-US" sz="2400" dirty="0">
                <a:solidFill>
                  <a:srgbClr val="000000"/>
                </a:solidFill>
                <a:latin typeface="Alatsi"/>
                <a:ea typeface="Alatsi"/>
                <a:cs typeface="Alatsi"/>
                <a:sym typeface="Alatsi"/>
              </a:rPr>
              <a:t>Requires no complex mathematical calculations</a:t>
            </a:r>
          </a:p>
        </p:txBody>
      </p:sp>
      <p:grpSp>
        <p:nvGrpSpPr>
          <p:cNvPr id="24" name="Group 2"/>
          <p:cNvGrpSpPr/>
          <p:nvPr/>
        </p:nvGrpSpPr>
        <p:grpSpPr>
          <a:xfrm>
            <a:off x="990600" y="1562100"/>
            <a:ext cx="9753600" cy="2895600"/>
            <a:chOff x="-3518050" y="-2541012"/>
            <a:chExt cx="5540929" cy="3329602"/>
          </a:xfrm>
        </p:grpSpPr>
        <p:sp>
          <p:nvSpPr>
            <p:cNvPr id="25" name="Freeform 3"/>
            <p:cNvSpPr/>
            <p:nvPr/>
          </p:nvSpPr>
          <p:spPr>
            <a:xfrm>
              <a:off x="-3518050" y="-2541012"/>
              <a:ext cx="1846976" cy="788590"/>
            </a:xfrm>
            <a:custGeom>
              <a:avLst/>
              <a:gdLst/>
              <a:ahLst/>
              <a:cxnLst/>
              <a:rect l="l" t="t" r="r" b="b"/>
              <a:pathLst>
                <a:path w="2022879" h="788590">
                  <a:moveTo>
                    <a:pt x="51407" y="0"/>
                  </a:moveTo>
                  <a:lnTo>
                    <a:pt x="1971472" y="0"/>
                  </a:lnTo>
                  <a:cubicBezTo>
                    <a:pt x="1999864" y="0"/>
                    <a:pt x="2022879" y="23016"/>
                    <a:pt x="2022879" y="51407"/>
                  </a:cubicBezTo>
                  <a:lnTo>
                    <a:pt x="2022879" y="737183"/>
                  </a:lnTo>
                  <a:cubicBezTo>
                    <a:pt x="2022879" y="750817"/>
                    <a:pt x="2017463" y="763893"/>
                    <a:pt x="2007822" y="773533"/>
                  </a:cubicBezTo>
                  <a:cubicBezTo>
                    <a:pt x="1998182" y="783174"/>
                    <a:pt x="1985106" y="788590"/>
                    <a:pt x="1971472" y="788590"/>
                  </a:cubicBezTo>
                  <a:lnTo>
                    <a:pt x="51407" y="788590"/>
                  </a:lnTo>
                  <a:cubicBezTo>
                    <a:pt x="37773" y="788590"/>
                    <a:pt x="24697" y="783174"/>
                    <a:pt x="15057" y="773533"/>
                  </a:cubicBezTo>
                  <a:cubicBezTo>
                    <a:pt x="5416" y="763893"/>
                    <a:pt x="0" y="750817"/>
                    <a:pt x="0" y="737183"/>
                  </a:cubicBezTo>
                  <a:lnTo>
                    <a:pt x="0" y="51407"/>
                  </a:lnTo>
                  <a:cubicBezTo>
                    <a:pt x="0" y="37773"/>
                    <a:pt x="5416" y="24697"/>
                    <a:pt x="15057" y="15057"/>
                  </a:cubicBezTo>
                  <a:cubicBezTo>
                    <a:pt x="24697" y="5416"/>
                    <a:pt x="37773" y="0"/>
                    <a:pt x="51407" y="0"/>
                  </a:cubicBezTo>
                  <a:close/>
                </a:path>
              </a:pathLst>
            </a:custGeom>
            <a:solidFill>
              <a:srgbClr val="9FC3D0"/>
            </a:solidFill>
          </p:spPr>
        </p:sp>
        <p:sp>
          <p:nvSpPr>
            <p:cNvPr id="26" name="TextBox 4"/>
            <p:cNvSpPr txBox="1"/>
            <p:nvPr/>
          </p:nvSpPr>
          <p:spPr>
            <a:xfrm>
              <a:off x="0" y="-38100"/>
              <a:ext cx="2022879" cy="826690"/>
            </a:xfrm>
            <a:prstGeom prst="rect">
              <a:avLst/>
            </a:prstGeom>
          </p:spPr>
          <p:txBody>
            <a:bodyPr lIns="50800" tIns="50800" rIns="50800" bIns="50800" rtlCol="0" anchor="ctr"/>
            <a:lstStyle/>
            <a:p>
              <a:pPr algn="ctr">
                <a:lnSpc>
                  <a:spcPts val="2659"/>
                </a:lnSpc>
              </a:pPr>
              <a:endParaRPr/>
            </a:p>
          </p:txBody>
        </p:sp>
      </p:grpSp>
      <p:sp>
        <p:nvSpPr>
          <p:cNvPr id="27" name="TextBox 26"/>
          <p:cNvSpPr txBox="1"/>
          <p:nvPr/>
        </p:nvSpPr>
        <p:spPr>
          <a:xfrm>
            <a:off x="990600" y="1562100"/>
            <a:ext cx="3200399" cy="707886"/>
          </a:xfrm>
          <a:prstGeom prst="rect">
            <a:avLst/>
          </a:prstGeom>
          <a:noFill/>
        </p:spPr>
        <p:txBody>
          <a:bodyPr wrap="square" rtlCol="0">
            <a:spAutoFit/>
          </a:bodyPr>
          <a:lstStyle/>
          <a:p>
            <a:r>
              <a:rPr lang="en-US" sz="4000" dirty="0">
                <a:solidFill>
                  <a:srgbClr val="000000"/>
                </a:solidFill>
                <a:latin typeface="Alatsi"/>
                <a:ea typeface="Alatsi"/>
                <a:cs typeface="Alatsi"/>
                <a:sym typeface="Alatsi"/>
              </a:rPr>
              <a:t>Interpolation</a:t>
            </a:r>
            <a:endParaRPr lang="en-US" dirty="0"/>
          </a:p>
        </p:txBody>
      </p:sp>
      <p:sp>
        <p:nvSpPr>
          <p:cNvPr id="28" name="Freeform 3"/>
          <p:cNvSpPr/>
          <p:nvPr/>
        </p:nvSpPr>
        <p:spPr>
          <a:xfrm>
            <a:off x="950725" y="4219346"/>
            <a:ext cx="1219200" cy="685800"/>
          </a:xfrm>
          <a:custGeom>
            <a:avLst/>
            <a:gdLst/>
            <a:ahLst/>
            <a:cxnLst/>
            <a:rect l="l" t="t" r="r" b="b"/>
            <a:pathLst>
              <a:path w="2022879" h="788590">
                <a:moveTo>
                  <a:pt x="51407" y="0"/>
                </a:moveTo>
                <a:lnTo>
                  <a:pt x="1971472" y="0"/>
                </a:lnTo>
                <a:cubicBezTo>
                  <a:pt x="1999864" y="0"/>
                  <a:pt x="2022879" y="23016"/>
                  <a:pt x="2022879" y="51407"/>
                </a:cubicBezTo>
                <a:lnTo>
                  <a:pt x="2022879" y="737183"/>
                </a:lnTo>
                <a:cubicBezTo>
                  <a:pt x="2022879" y="750817"/>
                  <a:pt x="2017463" y="763893"/>
                  <a:pt x="2007822" y="773533"/>
                </a:cubicBezTo>
                <a:cubicBezTo>
                  <a:pt x="1998182" y="783174"/>
                  <a:pt x="1985106" y="788590"/>
                  <a:pt x="1971472" y="788590"/>
                </a:cubicBezTo>
                <a:lnTo>
                  <a:pt x="51407" y="788590"/>
                </a:lnTo>
                <a:cubicBezTo>
                  <a:pt x="37773" y="788590"/>
                  <a:pt x="24697" y="783174"/>
                  <a:pt x="15057" y="773533"/>
                </a:cubicBezTo>
                <a:cubicBezTo>
                  <a:pt x="5416" y="763893"/>
                  <a:pt x="0" y="750817"/>
                  <a:pt x="0" y="737183"/>
                </a:cubicBezTo>
                <a:lnTo>
                  <a:pt x="0" y="51407"/>
                </a:lnTo>
                <a:cubicBezTo>
                  <a:pt x="0" y="37773"/>
                  <a:pt x="5416" y="24697"/>
                  <a:pt x="15057" y="15057"/>
                </a:cubicBezTo>
                <a:cubicBezTo>
                  <a:pt x="24697" y="5416"/>
                  <a:pt x="37773" y="0"/>
                  <a:pt x="51407" y="0"/>
                </a:cubicBezTo>
                <a:close/>
              </a:path>
            </a:pathLst>
          </a:custGeom>
          <a:solidFill>
            <a:srgbClr val="9FC3D0"/>
          </a:solidFill>
        </p:spPr>
        <p:txBody>
          <a:bodyPr/>
          <a:lstStyle/>
          <a:p>
            <a:r>
              <a:rPr lang="en-US" sz="4000" dirty="0">
                <a:solidFill>
                  <a:srgbClr val="000000"/>
                </a:solidFill>
                <a:latin typeface="Alatsi"/>
                <a:ea typeface="Alatsi"/>
                <a:cs typeface="Alatsi"/>
                <a:sym typeface="Alatsi"/>
              </a:rPr>
              <a:t> IDW</a:t>
            </a:r>
            <a:endParaRPr lang="en-US" sz="4000" dirty="0"/>
          </a:p>
          <a:p>
            <a:endParaRPr lang="en-US" dirty="0"/>
          </a:p>
        </p:txBody>
      </p:sp>
      <p:pic>
        <p:nvPicPr>
          <p:cNvPr id="31" name="Picture 30">
            <a:extLst>
              <a:ext uri="{FF2B5EF4-FFF2-40B4-BE49-F238E27FC236}">
                <a16:creationId xmlns:a16="http://schemas.microsoft.com/office/drawing/2014/main" id="{4D652062-5119-1CE0-D0E8-4A9BF5965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5400" y="2247900"/>
            <a:ext cx="10017427" cy="6553200"/>
          </a:xfrm>
          <a:prstGeom prst="rect">
            <a:avLst/>
          </a:prstGeom>
        </p:spPr>
      </p:pic>
      <p:grpSp>
        <p:nvGrpSpPr>
          <p:cNvPr id="35" name="Group 5"/>
          <p:cNvGrpSpPr/>
          <p:nvPr/>
        </p:nvGrpSpPr>
        <p:grpSpPr>
          <a:xfrm>
            <a:off x="1143000" y="7810500"/>
            <a:ext cx="7772400" cy="2057400"/>
            <a:chOff x="0" y="0"/>
            <a:chExt cx="2011902" cy="755946"/>
          </a:xfrm>
        </p:grpSpPr>
        <p:sp>
          <p:nvSpPr>
            <p:cNvPr id="36" name="Freeform 6"/>
            <p:cNvSpPr/>
            <p:nvPr/>
          </p:nvSpPr>
          <p:spPr>
            <a:xfrm>
              <a:off x="0" y="0"/>
              <a:ext cx="2011902" cy="755946"/>
            </a:xfrm>
            <a:custGeom>
              <a:avLst/>
              <a:gdLst/>
              <a:ahLst/>
              <a:cxnLst/>
              <a:rect l="l" t="t" r="r" b="b"/>
              <a:pathLst>
                <a:path w="2011902" h="755946">
                  <a:moveTo>
                    <a:pt x="51688" y="0"/>
                  </a:moveTo>
                  <a:lnTo>
                    <a:pt x="1960214" y="0"/>
                  </a:lnTo>
                  <a:cubicBezTo>
                    <a:pt x="1988761" y="0"/>
                    <a:pt x="2011902" y="23141"/>
                    <a:pt x="2011902" y="51688"/>
                  </a:cubicBezTo>
                  <a:lnTo>
                    <a:pt x="2011902" y="704258"/>
                  </a:lnTo>
                  <a:cubicBezTo>
                    <a:pt x="2011902" y="732805"/>
                    <a:pt x="1988761" y="755946"/>
                    <a:pt x="1960214" y="755946"/>
                  </a:cubicBezTo>
                  <a:lnTo>
                    <a:pt x="51688" y="755946"/>
                  </a:lnTo>
                  <a:cubicBezTo>
                    <a:pt x="23141" y="755946"/>
                    <a:pt x="0" y="732805"/>
                    <a:pt x="0" y="704258"/>
                  </a:cubicBezTo>
                  <a:lnTo>
                    <a:pt x="0" y="51688"/>
                  </a:lnTo>
                  <a:cubicBezTo>
                    <a:pt x="0" y="23141"/>
                    <a:pt x="23141" y="0"/>
                    <a:pt x="51688" y="0"/>
                  </a:cubicBezTo>
                  <a:close/>
                </a:path>
              </a:pathLst>
            </a:custGeom>
            <a:solidFill>
              <a:srgbClr val="E9C7C6"/>
            </a:solidFill>
          </p:spPr>
        </p:sp>
        <p:sp>
          <p:nvSpPr>
            <p:cNvPr id="37" name="TextBox 7"/>
            <p:cNvSpPr txBox="1"/>
            <p:nvPr/>
          </p:nvSpPr>
          <p:spPr>
            <a:xfrm>
              <a:off x="0" y="-38100"/>
              <a:ext cx="2011902" cy="794046"/>
            </a:xfrm>
            <a:prstGeom prst="rect">
              <a:avLst/>
            </a:prstGeom>
          </p:spPr>
          <p:txBody>
            <a:bodyPr lIns="50800" tIns="50800" rIns="50800" bIns="50800" rtlCol="0" anchor="ctr"/>
            <a:lstStyle/>
            <a:p>
              <a:pPr algn="ctr">
                <a:lnSpc>
                  <a:spcPts val="2659"/>
                </a:lnSpc>
              </a:pPr>
              <a:endParaRPr/>
            </a:p>
          </p:txBody>
        </p:sp>
      </p:grpSp>
      <p:sp>
        <p:nvSpPr>
          <p:cNvPr id="38" name="TextBox 22"/>
          <p:cNvSpPr txBox="1"/>
          <p:nvPr/>
        </p:nvSpPr>
        <p:spPr>
          <a:xfrm>
            <a:off x="1336092" y="8018351"/>
            <a:ext cx="7472402" cy="1477328"/>
          </a:xfrm>
          <a:prstGeom prst="rect">
            <a:avLst/>
          </a:prstGeom>
        </p:spPr>
        <p:txBody>
          <a:bodyPr lIns="0" tIns="0" rIns="0" bIns="0" rtlCol="0" anchor="t">
            <a:spAutoFit/>
          </a:bodyPr>
          <a:lstStyle/>
          <a:p>
            <a:pPr marL="571088" lvl="1" indent="-285544">
              <a:buFont typeface="Arial"/>
              <a:buChar char="•"/>
            </a:pPr>
            <a:r>
              <a:rPr lang="en-US" sz="2400" dirty="0">
                <a:solidFill>
                  <a:srgbClr val="000000"/>
                </a:solidFill>
                <a:latin typeface="Alatsi"/>
                <a:ea typeface="Alatsi"/>
                <a:cs typeface="Alatsi"/>
                <a:sym typeface="Alatsi"/>
              </a:rPr>
              <a:t>Adaptive Interpolation method</a:t>
            </a:r>
          </a:p>
          <a:p>
            <a:pPr marL="571088" lvl="1" indent="-285544" algn="l">
              <a:buFont typeface="Arial"/>
              <a:buChar char="•"/>
            </a:pPr>
            <a:r>
              <a:rPr lang="en-US" sz="2400" dirty="0">
                <a:solidFill>
                  <a:srgbClr val="000000"/>
                </a:solidFill>
                <a:latin typeface="Alatsi"/>
                <a:ea typeface="Alatsi"/>
                <a:cs typeface="Alatsi"/>
                <a:sym typeface="Alatsi"/>
              </a:rPr>
              <a:t>Uses Self-Similar Structures</a:t>
            </a:r>
          </a:p>
          <a:p>
            <a:pPr marL="571088" lvl="1" indent="-285544" algn="l">
              <a:buFont typeface="Arial"/>
              <a:buChar char="•"/>
            </a:pPr>
            <a:r>
              <a:rPr lang="en-US" sz="2400" dirty="0">
                <a:solidFill>
                  <a:srgbClr val="000000"/>
                </a:solidFill>
                <a:latin typeface="Alatsi"/>
                <a:ea typeface="Alatsi"/>
                <a:cs typeface="Alatsi"/>
                <a:sym typeface="Alatsi"/>
              </a:rPr>
              <a:t>Involves Repeated Iterations</a:t>
            </a:r>
          </a:p>
          <a:p>
            <a:pPr marL="571088" lvl="1" indent="-285544" algn="l">
              <a:buFont typeface="Arial"/>
              <a:buChar char="•"/>
            </a:pPr>
            <a:r>
              <a:rPr lang="en-US" sz="2400" dirty="0">
                <a:solidFill>
                  <a:srgbClr val="000000"/>
                </a:solidFill>
                <a:latin typeface="Alatsi"/>
                <a:ea typeface="Alatsi"/>
                <a:cs typeface="Alatsi"/>
                <a:sym typeface="Alatsi"/>
              </a:rPr>
              <a:t>Includes complex Interpretation patterns</a:t>
            </a:r>
          </a:p>
        </p:txBody>
      </p:sp>
      <p:sp>
        <p:nvSpPr>
          <p:cNvPr id="39" name="Freeform 3"/>
          <p:cNvSpPr/>
          <p:nvPr/>
        </p:nvSpPr>
        <p:spPr>
          <a:xfrm>
            <a:off x="950724" y="7267346"/>
            <a:ext cx="2173476" cy="619354"/>
          </a:xfrm>
          <a:custGeom>
            <a:avLst/>
            <a:gdLst/>
            <a:ahLst/>
            <a:cxnLst/>
            <a:rect l="l" t="t" r="r" b="b"/>
            <a:pathLst>
              <a:path w="2022879" h="788590">
                <a:moveTo>
                  <a:pt x="51407" y="0"/>
                </a:moveTo>
                <a:lnTo>
                  <a:pt x="1971472" y="0"/>
                </a:lnTo>
                <a:cubicBezTo>
                  <a:pt x="1999864" y="0"/>
                  <a:pt x="2022879" y="23016"/>
                  <a:pt x="2022879" y="51407"/>
                </a:cubicBezTo>
                <a:lnTo>
                  <a:pt x="2022879" y="737183"/>
                </a:lnTo>
                <a:cubicBezTo>
                  <a:pt x="2022879" y="750817"/>
                  <a:pt x="2017463" y="763893"/>
                  <a:pt x="2007822" y="773533"/>
                </a:cubicBezTo>
                <a:cubicBezTo>
                  <a:pt x="1998182" y="783174"/>
                  <a:pt x="1985106" y="788590"/>
                  <a:pt x="1971472" y="788590"/>
                </a:cubicBezTo>
                <a:lnTo>
                  <a:pt x="51407" y="788590"/>
                </a:lnTo>
                <a:cubicBezTo>
                  <a:pt x="37773" y="788590"/>
                  <a:pt x="24697" y="783174"/>
                  <a:pt x="15057" y="773533"/>
                </a:cubicBezTo>
                <a:cubicBezTo>
                  <a:pt x="5416" y="763893"/>
                  <a:pt x="0" y="750817"/>
                  <a:pt x="0" y="737183"/>
                </a:cubicBezTo>
                <a:lnTo>
                  <a:pt x="0" y="51407"/>
                </a:lnTo>
                <a:cubicBezTo>
                  <a:pt x="0" y="37773"/>
                  <a:pt x="5416" y="24697"/>
                  <a:pt x="15057" y="15057"/>
                </a:cubicBezTo>
                <a:cubicBezTo>
                  <a:pt x="24697" y="5416"/>
                  <a:pt x="37773" y="0"/>
                  <a:pt x="51407" y="0"/>
                </a:cubicBezTo>
                <a:close/>
              </a:path>
            </a:pathLst>
          </a:custGeom>
          <a:solidFill>
            <a:srgbClr val="9FC3D0"/>
          </a:solidFill>
        </p:spPr>
        <p:txBody>
          <a:bodyPr/>
          <a:lstStyle/>
          <a:p>
            <a:r>
              <a:rPr lang="en-US" sz="4000" dirty="0">
                <a:solidFill>
                  <a:srgbClr val="000000"/>
                </a:solidFill>
                <a:latin typeface="Alatsi"/>
                <a:ea typeface="Alatsi"/>
                <a:cs typeface="Alatsi"/>
                <a:sym typeface="Alatsi"/>
              </a:rPr>
              <a:t> FRACTAL</a:t>
            </a:r>
            <a:endParaRPr lang="en-US" sz="4000"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230600" y="-266700"/>
            <a:ext cx="1562612" cy="1974700"/>
            <a:chOff x="-34568" y="-130721"/>
            <a:chExt cx="2083482" cy="2632934"/>
          </a:xfrm>
        </p:grpSpPr>
        <p:grpSp>
          <p:nvGrpSpPr>
            <p:cNvPr id="4" name="Group 4"/>
            <p:cNvGrpSpPr/>
            <p:nvPr/>
          </p:nvGrpSpPr>
          <p:grpSpPr>
            <a:xfrm>
              <a:off x="75599" y="-130721"/>
              <a:ext cx="1932284" cy="2632934"/>
              <a:chOff x="0" y="-47625"/>
              <a:chExt cx="703982" cy="959247"/>
            </a:xfrm>
          </p:grpSpPr>
          <p:sp>
            <p:nvSpPr>
              <p:cNvPr id="5" name="Freeform 5"/>
              <p:cNvSpPr/>
              <p:nvPr/>
            </p:nvSpPr>
            <p:spPr>
              <a:xfrm>
                <a:off x="0" y="98822"/>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txBody>
              <a:bodyPr/>
              <a:lstStyle/>
              <a:p>
                <a:endParaRPr lang="en-IN" dirty="0"/>
              </a:p>
            </p:txBody>
          </p:sp>
          <p:sp>
            <p:nvSpPr>
              <p:cNvPr id="6" name="TextBox 6"/>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34568" y="765977"/>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7</a:t>
              </a:r>
            </a:p>
          </p:txBody>
        </p:sp>
      </p:grpSp>
      <p:sp>
        <p:nvSpPr>
          <p:cNvPr id="2" name="TextBox 2"/>
          <p:cNvSpPr txBox="1"/>
          <p:nvPr/>
        </p:nvSpPr>
        <p:spPr>
          <a:xfrm>
            <a:off x="609600" y="266700"/>
            <a:ext cx="16230600" cy="1526059"/>
          </a:xfrm>
          <a:prstGeom prst="rect">
            <a:avLst/>
          </a:prstGeom>
          <a:effectLst>
            <a:outerShdw blurRad="50800" dist="38100" dir="2700000" algn="tl" rotWithShape="0">
              <a:prstClr val="black">
                <a:alpha val="40000"/>
              </a:prstClr>
            </a:outerShdw>
          </a:effectLst>
        </p:spPr>
        <p:txBody>
          <a:bodyPr lIns="0" tIns="0" rIns="0" bIns="0" rtlCol="0" anchor="t">
            <a:spAutoFit/>
          </a:bodyPr>
          <a:lstStyle/>
          <a:p>
            <a:pPr algn="ctr">
              <a:lnSpc>
                <a:spcPts val="11899"/>
              </a:lnSpc>
            </a:pPr>
            <a:r>
              <a:rPr lang="en-US" sz="4800" b="1" dirty="0">
                <a:solidFill>
                  <a:srgbClr val="000000"/>
                </a:solidFill>
                <a:latin typeface="Times New Roman" pitchFamily="18" charset="0"/>
                <a:ea typeface="Alatsi"/>
                <a:cs typeface="Times New Roman" pitchFamily="18" charset="0"/>
                <a:sym typeface="Alatsi"/>
              </a:rPr>
              <a:t>INVERSE DISTANCE WEIGHTING INTERPOLATION</a:t>
            </a:r>
          </a:p>
        </p:txBody>
      </p:sp>
      <p:sp>
        <p:nvSpPr>
          <p:cNvPr id="9" name="Freeform 9"/>
          <p:cNvSpPr/>
          <p:nvPr/>
        </p:nvSpPr>
        <p:spPr>
          <a:xfrm>
            <a:off x="13716000" y="3924300"/>
            <a:ext cx="3198292" cy="3276600"/>
          </a:xfrm>
          <a:custGeom>
            <a:avLst/>
            <a:gdLst/>
            <a:ahLst/>
            <a:cxnLst/>
            <a:rect l="l" t="t" r="r" b="b"/>
            <a:pathLst>
              <a:path w="5103292" h="4466881">
                <a:moveTo>
                  <a:pt x="0" y="0"/>
                </a:moveTo>
                <a:lnTo>
                  <a:pt x="5103292" y="0"/>
                </a:lnTo>
                <a:lnTo>
                  <a:pt x="5103292" y="4466881"/>
                </a:lnTo>
                <a:lnTo>
                  <a:pt x="0" y="4466881"/>
                </a:lnTo>
                <a:lnTo>
                  <a:pt x="0" y="0"/>
                </a:lnTo>
                <a:close/>
              </a:path>
            </a:pathLst>
          </a:custGeom>
          <a:blipFill>
            <a:blip r:embed="rId2" cstate="print"/>
            <a:stretch>
              <a:fillRect/>
            </a:stretch>
          </a:blipFill>
        </p:spPr>
      </p:sp>
      <p:sp>
        <p:nvSpPr>
          <p:cNvPr id="10" name="Freeform 10"/>
          <p:cNvSpPr/>
          <p:nvPr/>
        </p:nvSpPr>
        <p:spPr>
          <a:xfrm>
            <a:off x="3505200" y="3238500"/>
            <a:ext cx="1828800" cy="1575898"/>
          </a:xfrm>
          <a:custGeom>
            <a:avLst/>
            <a:gdLst/>
            <a:ahLst/>
            <a:cxnLst/>
            <a:rect l="l" t="t" r="r" b="b"/>
            <a:pathLst>
              <a:path w="3125742" h="2388207">
                <a:moveTo>
                  <a:pt x="0" y="0"/>
                </a:moveTo>
                <a:lnTo>
                  <a:pt x="3125742" y="0"/>
                </a:lnTo>
                <a:lnTo>
                  <a:pt x="3125742" y="2388207"/>
                </a:lnTo>
                <a:lnTo>
                  <a:pt x="0" y="2388207"/>
                </a:lnTo>
                <a:lnTo>
                  <a:pt x="0" y="0"/>
                </a:lnTo>
                <a:close/>
              </a:path>
            </a:pathLst>
          </a:custGeom>
          <a:blipFill>
            <a:blip r:embed="rId3" cstate="print"/>
            <a:stretch>
              <a:fillRect/>
            </a:stretch>
          </a:blipFill>
        </p:spPr>
      </p:sp>
      <p:sp>
        <p:nvSpPr>
          <p:cNvPr id="12" name="Freeform 12"/>
          <p:cNvSpPr/>
          <p:nvPr/>
        </p:nvSpPr>
        <p:spPr>
          <a:xfrm>
            <a:off x="5562600" y="5448300"/>
            <a:ext cx="5257800" cy="533400"/>
          </a:xfrm>
          <a:custGeom>
            <a:avLst/>
            <a:gdLst/>
            <a:ahLst/>
            <a:cxnLst/>
            <a:rect l="l" t="t" r="r" b="b"/>
            <a:pathLst>
              <a:path w="5567713" h="657494">
                <a:moveTo>
                  <a:pt x="0" y="0"/>
                </a:moveTo>
                <a:lnTo>
                  <a:pt x="5567714" y="0"/>
                </a:lnTo>
                <a:lnTo>
                  <a:pt x="5567714" y="657494"/>
                </a:lnTo>
                <a:lnTo>
                  <a:pt x="0" y="657494"/>
                </a:lnTo>
                <a:lnTo>
                  <a:pt x="0" y="0"/>
                </a:lnTo>
                <a:close/>
              </a:path>
            </a:pathLst>
          </a:custGeom>
          <a:blipFill>
            <a:blip r:embed="rId4" cstate="print"/>
            <a:stretch>
              <a:fillRect/>
            </a:stretch>
          </a:blipFill>
        </p:spPr>
      </p:sp>
      <p:sp>
        <p:nvSpPr>
          <p:cNvPr id="13" name="Freeform 13"/>
          <p:cNvSpPr/>
          <p:nvPr/>
        </p:nvSpPr>
        <p:spPr>
          <a:xfrm>
            <a:off x="2514600" y="6134100"/>
            <a:ext cx="7277100" cy="3128331"/>
          </a:xfrm>
          <a:custGeom>
            <a:avLst/>
            <a:gdLst/>
            <a:ahLst/>
            <a:cxnLst/>
            <a:rect l="l" t="t" r="r" b="b"/>
            <a:pathLst>
              <a:path w="8115300" h="3356931">
                <a:moveTo>
                  <a:pt x="0" y="0"/>
                </a:moveTo>
                <a:lnTo>
                  <a:pt x="8115300" y="0"/>
                </a:lnTo>
                <a:lnTo>
                  <a:pt x="8115300" y="3356931"/>
                </a:lnTo>
                <a:lnTo>
                  <a:pt x="0" y="3356931"/>
                </a:lnTo>
                <a:lnTo>
                  <a:pt x="0" y="0"/>
                </a:lnTo>
                <a:close/>
              </a:path>
            </a:pathLst>
          </a:custGeom>
          <a:blipFill>
            <a:blip r:embed="rId5" cstate="print"/>
            <a:stretch>
              <a:fillRect/>
            </a:stretch>
          </a:blipFill>
        </p:spPr>
      </p:sp>
      <p:sp>
        <p:nvSpPr>
          <p:cNvPr id="15" name="TextBox 15"/>
          <p:cNvSpPr txBox="1"/>
          <p:nvPr/>
        </p:nvSpPr>
        <p:spPr>
          <a:xfrm>
            <a:off x="990600" y="5295900"/>
            <a:ext cx="5464450" cy="613117"/>
          </a:xfrm>
          <a:prstGeom prst="rect">
            <a:avLst/>
          </a:prstGeom>
        </p:spPr>
        <p:txBody>
          <a:bodyPr wrap="square" lIns="0" tIns="0" rIns="0" bIns="0" rtlCol="0" anchor="t">
            <a:spAutoFit/>
          </a:bodyPr>
          <a:lstStyle/>
          <a:p>
            <a:pPr algn="ctr">
              <a:lnSpc>
                <a:spcPts val="5517"/>
              </a:lnSpc>
              <a:spcBef>
                <a:spcPct val="0"/>
              </a:spcBef>
              <a:buFont typeface="Wingdings" pitchFamily="2" charset="2"/>
              <a:buChar char="Ø"/>
            </a:pPr>
            <a:r>
              <a:rPr lang="en-US" sz="2200" dirty="0">
                <a:solidFill>
                  <a:srgbClr val="000000"/>
                </a:solidFill>
                <a:latin typeface="Times New Roman"/>
                <a:ea typeface="Times New Roman"/>
                <a:cs typeface="Times New Roman"/>
                <a:sym typeface="Times New Roman"/>
              </a:rPr>
              <a:t>​​​   For a set of sample points, </a:t>
            </a:r>
          </a:p>
        </p:txBody>
      </p:sp>
      <p:sp>
        <p:nvSpPr>
          <p:cNvPr id="16" name="TextBox 16"/>
          <p:cNvSpPr txBox="1"/>
          <p:nvPr/>
        </p:nvSpPr>
        <p:spPr>
          <a:xfrm>
            <a:off x="838200" y="2324100"/>
            <a:ext cx="9026010" cy="566309"/>
          </a:xfrm>
          <a:prstGeom prst="rect">
            <a:avLst/>
          </a:prstGeom>
        </p:spPr>
        <p:txBody>
          <a:bodyPr wrap="square" lIns="0" tIns="0" rIns="0" bIns="0" rtlCol="0" anchor="t">
            <a:spAutoFit/>
          </a:bodyPr>
          <a:lstStyle/>
          <a:p>
            <a:pPr algn="ctr">
              <a:lnSpc>
                <a:spcPts val="5179"/>
              </a:lnSpc>
              <a:spcBef>
                <a:spcPct val="0"/>
              </a:spcBef>
              <a:buFont typeface="Wingdings" pitchFamily="2" charset="2"/>
              <a:buChar char="Ø"/>
            </a:pPr>
            <a:r>
              <a:rPr lang="en-US" sz="2200" dirty="0">
                <a:solidFill>
                  <a:srgbClr val="000000"/>
                </a:solidFill>
                <a:latin typeface="Times New Roman"/>
                <a:ea typeface="Times New Roman"/>
                <a:cs typeface="Times New Roman"/>
                <a:sym typeface="Times New Roman"/>
              </a:rPr>
              <a:t>   The general formula for IDW interpolation is given by:</a:t>
            </a:r>
          </a:p>
        </p:txBody>
      </p:sp>
      <p:sp>
        <p:nvSpPr>
          <p:cNvPr id="17" name="TextBox 16">
            <a:extLst>
              <a:ext uri="{FF2B5EF4-FFF2-40B4-BE49-F238E27FC236}">
                <a16:creationId xmlns:a16="http://schemas.microsoft.com/office/drawing/2014/main" id="{4F6A0606-364B-BD52-9738-D80BA7DB6957}"/>
              </a:ext>
            </a:extLst>
          </p:cNvPr>
          <p:cNvSpPr txBox="1"/>
          <p:nvPr/>
        </p:nvSpPr>
        <p:spPr>
          <a:xfrm>
            <a:off x="6172200" y="3238500"/>
            <a:ext cx="7938627" cy="1631216"/>
          </a:xfrm>
          <a:prstGeom prst="rect">
            <a:avLst/>
          </a:prstGeom>
          <a:noFill/>
        </p:spPr>
        <p:txBody>
          <a:bodyPr wrap="square">
            <a:spAutoFit/>
          </a:bodyPr>
          <a:lstStyle/>
          <a:p>
            <a:r>
              <a:rPr lang="en-US" sz="2000" dirty="0"/>
              <a:t>where,</a:t>
            </a:r>
            <a:br>
              <a:rPr lang="en-US" sz="2000" b="1" dirty="0"/>
            </a:br>
            <a:r>
              <a:rPr lang="en-US" sz="2000" b="1" dirty="0"/>
              <a:t>        v</a:t>
            </a:r>
            <a:r>
              <a:rPr lang="en-US" sz="2000" b="1" baseline="-25000" dirty="0"/>
              <a:t>i</a:t>
            </a:r>
            <a:r>
              <a:rPr lang="en-US" sz="2000" b="1" dirty="0"/>
              <a:t> :</a:t>
            </a:r>
            <a:r>
              <a:rPr lang="en-US" sz="2000" dirty="0"/>
              <a:t> known value at the </a:t>
            </a:r>
            <a:r>
              <a:rPr lang="en-US" sz="2000" dirty="0" err="1"/>
              <a:t>i-th</a:t>
            </a:r>
            <a:r>
              <a:rPr lang="en-US" sz="2000" dirty="0"/>
              <a:t> cloud-free pixel,</a:t>
            </a:r>
            <a:br>
              <a:rPr lang="en-US" sz="2000" dirty="0"/>
            </a:br>
            <a:r>
              <a:rPr lang="en-US" sz="2000" dirty="0"/>
              <a:t>        </a:t>
            </a:r>
            <a:r>
              <a:rPr lang="en-US" sz="2000" b="1" dirty="0"/>
              <a:t>d</a:t>
            </a:r>
            <a:r>
              <a:rPr lang="en-US" sz="2000" b="1" baseline="-25000" dirty="0"/>
              <a:t>i </a:t>
            </a:r>
            <a:r>
              <a:rPr lang="en-US" sz="2000" b="1" dirty="0"/>
              <a:t>: </a:t>
            </a:r>
            <a:r>
              <a:rPr lang="en-US" sz="2000" dirty="0" err="1"/>
              <a:t>euclidean</a:t>
            </a:r>
            <a:r>
              <a:rPr lang="en-US" sz="2000" b="1" dirty="0"/>
              <a:t> </a:t>
            </a:r>
            <a:r>
              <a:rPr lang="en-US" sz="2000" dirty="0"/>
              <a:t>distance from the known point,</a:t>
            </a:r>
            <a:br>
              <a:rPr lang="en-US" sz="2000" dirty="0"/>
            </a:br>
            <a:r>
              <a:rPr lang="en-US" sz="2000" dirty="0"/>
              <a:t>        </a:t>
            </a:r>
            <a:r>
              <a:rPr lang="en-US" sz="2000" b="1" dirty="0"/>
              <a:t>p : </a:t>
            </a:r>
            <a:r>
              <a:rPr lang="en-US" sz="2000" dirty="0"/>
              <a:t>constant that controls the weight (typically p = 2), </a:t>
            </a:r>
            <a:br>
              <a:rPr lang="en-US" sz="2000" dirty="0"/>
            </a:br>
            <a:r>
              <a:rPr lang="en-US" sz="2000" dirty="0"/>
              <a:t>        </a:t>
            </a:r>
            <a:r>
              <a:rPr lang="en-US" sz="2000" b="1" dirty="0"/>
              <a:t>n : </a:t>
            </a:r>
            <a:r>
              <a:rPr lang="en-US" sz="2000" dirty="0"/>
              <a:t>total number of points used in interpolation (n = 5, here)</a:t>
            </a:r>
            <a:endParaRPr lang="en-IN" sz="2000" b="1" dirty="0"/>
          </a:p>
        </p:txBody>
      </p:sp>
      <p:sp>
        <p:nvSpPr>
          <p:cNvPr id="20" name="TextBox 19">
            <a:extLst>
              <a:ext uri="{FF2B5EF4-FFF2-40B4-BE49-F238E27FC236}">
                <a16:creationId xmlns:a16="http://schemas.microsoft.com/office/drawing/2014/main" id="{88236C36-40C1-A6E1-8F60-505770313DD2}"/>
              </a:ext>
            </a:extLst>
          </p:cNvPr>
          <p:cNvSpPr txBox="1"/>
          <p:nvPr/>
        </p:nvSpPr>
        <p:spPr>
          <a:xfrm>
            <a:off x="8077200" y="7810500"/>
            <a:ext cx="7239000" cy="2246769"/>
          </a:xfrm>
          <a:prstGeom prst="rect">
            <a:avLst/>
          </a:prstGeom>
          <a:noFill/>
        </p:spPr>
        <p:txBody>
          <a:bodyPr wrap="square">
            <a:spAutoFit/>
          </a:bodyPr>
          <a:lstStyle/>
          <a:p>
            <a:r>
              <a:rPr lang="en-US" sz="2000" dirty="0"/>
              <a:t>where,</a:t>
            </a:r>
            <a:br>
              <a:rPr lang="en-US" sz="2000" b="1" dirty="0"/>
            </a:br>
            <a:r>
              <a:rPr lang="en-US" sz="2000" b="1" dirty="0"/>
              <a:t>  u(x) : </a:t>
            </a:r>
            <a:r>
              <a:rPr lang="en-US" sz="2000" dirty="0"/>
              <a:t>IDW Interpolation Function,</a:t>
            </a:r>
          </a:p>
          <a:p>
            <a:r>
              <a:rPr lang="en-US" sz="2000" b="1" dirty="0"/>
              <a:t>  </a:t>
            </a:r>
            <a:r>
              <a:rPr lang="en-US" sz="2000" b="1" dirty="0" err="1"/>
              <a:t>w</a:t>
            </a:r>
            <a:r>
              <a:rPr lang="en-US" sz="2000" b="1" baseline="-25000" dirty="0" err="1"/>
              <a:t>i</a:t>
            </a:r>
            <a:r>
              <a:rPr lang="en-US" sz="2000" b="1" dirty="0"/>
              <a:t>(x) :</a:t>
            </a:r>
            <a:r>
              <a:rPr lang="en-US" sz="2000" dirty="0"/>
              <a:t> IDW weighting function,</a:t>
            </a:r>
            <a:br>
              <a:rPr lang="en-US" sz="2000" dirty="0"/>
            </a:br>
            <a:r>
              <a:rPr lang="en-US" sz="2000" dirty="0"/>
              <a:t>  </a:t>
            </a:r>
            <a:r>
              <a:rPr lang="en-US" sz="2000" b="1" dirty="0"/>
              <a:t>x : </a:t>
            </a:r>
            <a:r>
              <a:rPr lang="en-US" sz="2000" dirty="0"/>
              <a:t>denotes an interpolated point,</a:t>
            </a:r>
            <a:br>
              <a:rPr lang="en-US" sz="2000" dirty="0"/>
            </a:br>
            <a:r>
              <a:rPr lang="en-US" sz="2000" dirty="0"/>
              <a:t>  </a:t>
            </a:r>
            <a:r>
              <a:rPr lang="en-US" sz="2000" b="1" dirty="0"/>
              <a:t>x</a:t>
            </a:r>
            <a:r>
              <a:rPr lang="en-US" sz="2000" b="1" baseline="-25000" dirty="0"/>
              <a:t>i</a:t>
            </a:r>
            <a:r>
              <a:rPr lang="en-US" sz="2000" b="1" dirty="0"/>
              <a:t> : </a:t>
            </a:r>
            <a:r>
              <a:rPr lang="en-US" sz="2000" dirty="0"/>
              <a:t>an interpolating point, </a:t>
            </a:r>
            <a:br>
              <a:rPr lang="en-US" sz="2000" dirty="0"/>
            </a:br>
            <a:r>
              <a:rPr lang="en-US" sz="2000" dirty="0"/>
              <a:t> </a:t>
            </a:r>
            <a:r>
              <a:rPr lang="en-US" sz="2000" b="1" dirty="0"/>
              <a:t>d :</a:t>
            </a:r>
            <a:r>
              <a:rPr lang="en-US" sz="2000" dirty="0"/>
              <a:t> distance from the known point x</a:t>
            </a:r>
            <a:r>
              <a:rPr lang="en-US" sz="2000" baseline="-25000" dirty="0"/>
              <a:t>i</a:t>
            </a:r>
            <a:r>
              <a:rPr lang="en-US" sz="2000" dirty="0"/>
              <a:t> to the unknown point x, </a:t>
            </a:r>
            <a:br>
              <a:rPr lang="en-US" sz="2000" dirty="0"/>
            </a:br>
            <a:r>
              <a:rPr lang="en-US" sz="2000" dirty="0"/>
              <a:t> </a:t>
            </a:r>
            <a:r>
              <a:rPr lang="en-US" sz="2000" b="1" dirty="0"/>
              <a:t>N : </a:t>
            </a:r>
            <a:r>
              <a:rPr lang="en-US" sz="2000" dirty="0"/>
              <a:t>total number of points used in interpolation.</a:t>
            </a:r>
            <a:endParaRPr lang="en-IN"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TotalTime>
  <Words>1560</Words>
  <Application>Microsoft Macintosh PowerPoint</Application>
  <PresentationFormat>Custom</PresentationFormat>
  <Paragraphs>197</Paragraphs>
  <Slides>20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Alatsi</vt:lpstr>
      <vt:lpstr>Cambria</vt:lpstr>
      <vt:lpstr>Times New Roman Bold</vt:lpstr>
      <vt:lpstr>Times New Roman</vt:lpstr>
      <vt:lpstr>Calibri</vt:lpstr>
      <vt:lpstr>Wingdings</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defense</dc:title>
  <dc:creator>RISHIKA AGRAWAL</dc:creator>
  <cp:lastModifiedBy>shreyagupt030@gmail.com</cp:lastModifiedBy>
  <cp:revision>50</cp:revision>
  <dcterms:created xsi:type="dcterms:W3CDTF">2006-08-16T00:00:00Z</dcterms:created>
  <dcterms:modified xsi:type="dcterms:W3CDTF">2026-01-09T10:19:48Z</dcterms:modified>
  <dc:identifier>DAGSBQ9houo</dc:identifier>
</cp:coreProperties>
</file>